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4" name="Shape 34"/>
          <p:cNvSpPr/>
          <p:nvPr>
            <p:ph type="sldImg"/>
          </p:nvPr>
        </p:nvSpPr>
        <p:spPr>
          <a:xfrm>
            <a:off x="1143000" y="685800"/>
            <a:ext cx="4572000" cy="3429000"/>
          </a:xfrm>
          <a:prstGeom prst="rect">
            <a:avLst/>
          </a:prstGeom>
        </p:spPr>
        <p:txBody>
          <a:bodyPr/>
          <a:lstStyle/>
          <a:p>
            <a:pPr/>
          </a:p>
        </p:txBody>
      </p:sp>
      <p:sp>
        <p:nvSpPr>
          <p:cNvPr id="35" name="Shape 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5" name="Title Text"/>
          <p:cNvSpPr txBox="1"/>
          <p:nvPr>
            <p:ph type="title"/>
          </p:nvPr>
        </p:nvSpPr>
        <p:spPr>
          <a:xfrm>
            <a:off x="914400" y="1122362"/>
            <a:ext cx="10363200" cy="2387601"/>
          </a:xfrm>
          <a:prstGeom prst="rect">
            <a:avLst/>
          </a:prstGeom>
        </p:spPr>
        <p:txBody>
          <a:bodyPr anchor="b"/>
          <a:lstStyle>
            <a:lvl1pPr algn="ctr">
              <a:defRPr sz="6000"/>
            </a:lvl1pPr>
          </a:lstStyle>
          <a:p>
            <a:pPr/>
            <a:r>
              <a:t>Title Text</a:t>
            </a:r>
          </a:p>
        </p:txBody>
      </p:sp>
      <p:sp>
        <p:nvSpPr>
          <p:cNvPr id="16"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189" algn="ctr">
              <a:buSzTx/>
              <a:buFontTx/>
              <a:buNone/>
              <a:defRPr sz="2400"/>
            </a:lvl2pPr>
            <a:lvl3pPr marL="0" indent="914377" algn="ctr">
              <a:buSzTx/>
              <a:buFontTx/>
              <a:buNone/>
              <a:defRPr sz="2400"/>
            </a:lvl3pPr>
            <a:lvl4pPr marL="0" indent="1371565" algn="ctr">
              <a:buSzTx/>
              <a:buFontTx/>
              <a:buNone/>
              <a:defRPr sz="2400"/>
            </a:lvl4pPr>
            <a:lvl5pPr marL="0" indent="1828754"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7" name="Rectangle 6"/>
          <p:cNvSpPr/>
          <p:nvPr/>
        </p:nvSpPr>
        <p:spPr>
          <a:xfrm>
            <a:off x="0" y="8"/>
            <a:ext cx="12192000" cy="822326"/>
          </a:xfrm>
          <a:prstGeom prst="rect">
            <a:avLst/>
          </a:prstGeom>
          <a:solidFill>
            <a:srgbClr val="D5273B"/>
          </a:solidFill>
          <a:ln w="12700">
            <a:miter lim="400000"/>
          </a:ln>
        </p:spPr>
        <p:txBody>
          <a:bodyPr lIns="45719" rIns="45719" anchor="ctr"/>
          <a:lstStyle/>
          <a:p>
            <a:pPr algn="ctr">
              <a:defRPr>
                <a:solidFill>
                  <a:srgbClr val="FFFFFF"/>
                </a:solidFill>
              </a:defRPr>
            </a:pPr>
          </a:p>
        </p:txBody>
      </p:sp>
      <p:pic>
        <p:nvPicPr>
          <p:cNvPr id="18" name="Picture 9" descr="Picture 9"/>
          <p:cNvPicPr>
            <a:picLocks noChangeAspect="1"/>
          </p:cNvPicPr>
          <p:nvPr/>
        </p:nvPicPr>
        <p:blipFill>
          <a:blip r:embed="rId2">
            <a:extLst/>
          </a:blip>
          <a:stretch>
            <a:fillRect/>
          </a:stretch>
        </p:blipFill>
        <p:spPr>
          <a:xfrm>
            <a:off x="4743451" y="144469"/>
            <a:ext cx="2705101" cy="533401"/>
          </a:xfrm>
          <a:prstGeom prst="rect">
            <a:avLst/>
          </a:prstGeom>
          <a:ln w="12700">
            <a:miter lim="400000"/>
          </a:ln>
        </p:spPr>
      </p:pic>
      <p:sp>
        <p:nvSpPr>
          <p:cNvPr id="19" name="Slide Number"/>
          <p:cNvSpPr txBox="1"/>
          <p:nvPr>
            <p:ph type="sldNum" sz="quarter" idx="2"/>
          </p:nvPr>
        </p:nvSpPr>
        <p:spPr>
          <a:xfrm>
            <a:off x="11089818" y="6404301"/>
            <a:ext cx="263983" cy="2692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6" name="Title Text"/>
          <p:cNvSpPr txBox="1"/>
          <p:nvPr>
            <p:ph type="title"/>
          </p:nvPr>
        </p:nvSpPr>
        <p:spPr>
          <a:prstGeom prst="rect">
            <a:avLst/>
          </a:prstGeom>
        </p:spPr>
        <p:txBody>
          <a:bodyPr/>
          <a:lstStyle/>
          <a:p>
            <a:pPr/>
            <a:r>
              <a:t>Title Text</a:t>
            </a:r>
          </a:p>
        </p:txBody>
      </p:sp>
      <p:sp>
        <p:nvSpPr>
          <p:cNvPr id="2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8"/>
            <a:ext cx="105156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grpSp>
        <p:nvGrpSpPr>
          <p:cNvPr id="6" name="Rectangle 6"/>
          <p:cNvGrpSpPr/>
          <p:nvPr/>
        </p:nvGrpSpPr>
        <p:grpSpPr>
          <a:xfrm>
            <a:off x="0" y="6400800"/>
            <a:ext cx="12192000" cy="457200"/>
            <a:chOff x="0" y="0"/>
            <a:chExt cx="12192000" cy="457200"/>
          </a:xfrm>
        </p:grpSpPr>
        <p:sp>
          <p:nvSpPr>
            <p:cNvPr id="4" name="Rectangle"/>
            <p:cNvSpPr/>
            <p:nvPr/>
          </p:nvSpPr>
          <p:spPr>
            <a:xfrm>
              <a:off x="0" y="0"/>
              <a:ext cx="12192000" cy="457200"/>
            </a:xfrm>
            <a:prstGeom prst="rect">
              <a:avLst/>
            </a:prstGeom>
            <a:solidFill>
              <a:srgbClr val="D5273B"/>
            </a:solidFill>
            <a:ln w="12700" cap="flat">
              <a:noFill/>
              <a:miter lim="400000"/>
            </a:ln>
            <a:effectLst/>
          </p:spPr>
          <p:txBody>
            <a:bodyPr wrap="square" lIns="45719" tIns="45719" rIns="45719" bIns="45719" numCol="1" anchor="ctr">
              <a:noAutofit/>
            </a:bodyPr>
            <a:lstStyle/>
            <a:p>
              <a:pPr algn="ctr" defTabSz="914377">
                <a:defRPr>
                  <a:solidFill>
                    <a:srgbClr val="FFFFFF"/>
                  </a:solidFill>
                </a:defRPr>
              </a:pPr>
            </a:p>
          </p:txBody>
        </p:sp>
        <p:sp>
          <p:nvSpPr>
            <p:cNvPr id="5" name="Natural Sciences and Mathematics"/>
            <p:cNvSpPr txBox="1"/>
            <p:nvPr/>
          </p:nvSpPr>
          <p:spPr>
            <a:xfrm>
              <a:off x="45719" y="81279"/>
              <a:ext cx="12100561" cy="294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914377">
                <a:defRPr sz="1400">
                  <a:solidFill>
                    <a:srgbClr val="FFFFFF"/>
                  </a:solidFill>
                  <a:latin typeface="Trebuchet MS"/>
                  <a:ea typeface="Trebuchet MS"/>
                  <a:cs typeface="Trebuchet MS"/>
                  <a:sym typeface="Trebuchet MS"/>
                </a:defRPr>
              </a:lvl1pPr>
            </a:lstStyle>
            <a:p>
              <a:pPr/>
              <a:r>
                <a:t>Natural Sciences and Mathematics</a:t>
              </a:r>
            </a:p>
          </p:txBody>
        </p:sp>
      </p:grpSp>
      <p:pic>
        <p:nvPicPr>
          <p:cNvPr id="7" name="Picture 4" descr="Picture 4"/>
          <p:cNvPicPr>
            <a:picLocks noChangeAspect="1"/>
          </p:cNvPicPr>
          <p:nvPr/>
        </p:nvPicPr>
        <p:blipFill>
          <a:blip r:embed="rId2">
            <a:extLst/>
          </a:blip>
          <a:stretch>
            <a:fillRect/>
          </a:stretch>
        </p:blipFill>
        <p:spPr>
          <a:xfrm>
            <a:off x="158498" y="6477427"/>
            <a:ext cx="328551" cy="303958"/>
          </a:xfrm>
          <a:prstGeom prst="rect">
            <a:avLst/>
          </a:prstGeom>
          <a:ln w="12700">
            <a:miter lim="400000"/>
          </a:ln>
        </p:spPr>
      </p:pic>
      <p:sp>
        <p:nvSpPr>
          <p:cNvPr id="8"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latin typeface="Trebuchet MS"/>
                <a:ea typeface="Trebuchet MS"/>
                <a:cs typeface="Trebuchet MS"/>
                <a:sym typeface="Trebuchet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5pPr>
      <a:lvl6pPr marL="0" marR="0" indent="457189"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6pPr>
      <a:lvl7pPr marL="0" marR="0" indent="914377"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7pPr>
      <a:lvl8pPr marL="0" marR="0" indent="1371565"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8pPr>
      <a:lvl9pPr marL="0" marR="0" indent="1828754"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Trebuchet MS"/>
          <a:ea typeface="Trebuchet MS"/>
          <a:cs typeface="Trebuchet MS"/>
          <a:sym typeface="Trebuchet MS"/>
        </a:defRPr>
      </a:lvl9pPr>
    </p:titleStyle>
    <p:bodyStyle>
      <a:lvl1pPr marL="228593" marR="0" indent="-228593"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1pPr>
      <a:lvl2pPr marL="723881" marR="0" indent="-266692"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2pPr>
      <a:lvl3pPr marL="1234408" marR="0" indent="-320031"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3pPr>
      <a:lvl4pPr marL="1727156"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4pPr>
      <a:lvl5pPr marL="2184345"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5pPr>
      <a:lvl6pPr marL="2641533"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6pPr>
      <a:lvl7pPr marL="3098722"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7pPr>
      <a:lvl8pPr marL="3555910"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8pPr>
      <a:lvl9pPr marL="4013099" marR="0" indent="-35559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rebuchet MS"/>
          <a:ea typeface="Trebuchet MS"/>
          <a:cs typeface="Trebuchet MS"/>
          <a:sym typeface="Trebuchet M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 name="Title 3"/>
          <p:cNvSpPr txBox="1"/>
          <p:nvPr>
            <p:ph type="ctrTitle"/>
          </p:nvPr>
        </p:nvSpPr>
        <p:spPr>
          <a:prstGeom prst="rect">
            <a:avLst/>
          </a:prstGeom>
        </p:spPr>
        <p:txBody>
          <a:bodyPr/>
          <a:lstStyle>
            <a:lvl1pPr defTabSz="457200">
              <a:lnSpc>
                <a:spcPct val="100000"/>
              </a:lnSpc>
              <a:defRPr sz="6933">
                <a:latin typeface="Arial"/>
                <a:ea typeface="Arial"/>
                <a:cs typeface="Arial"/>
                <a:sym typeface="Arial"/>
              </a:defRPr>
            </a:lvl1pPr>
          </a:lstStyle>
          <a:p>
            <a:pPr/>
            <a:r>
              <a:t>Magnetic Magic </a:t>
            </a:r>
            <a:endParaRPr sz="1200">
              <a:latin typeface="Times Roman"/>
              <a:ea typeface="Times Roman"/>
              <a:cs typeface="Times Roman"/>
              <a:sym typeface="Times Roman"/>
            </a:endParaRPr>
          </a:p>
        </p:txBody>
      </p:sp>
      <p:sp>
        <p:nvSpPr>
          <p:cNvPr id="38" name="Subtitle 4"/>
          <p:cNvSpPr txBox="1"/>
          <p:nvPr>
            <p:ph type="subTitle" sz="quarter" idx="1"/>
          </p:nvPr>
        </p:nvSpPr>
        <p:spPr>
          <a:xfrm>
            <a:off x="1397359" y="3532961"/>
            <a:ext cx="9144001" cy="1655762"/>
          </a:xfrm>
          <a:prstGeom prst="rect">
            <a:avLst/>
          </a:prstGeom>
        </p:spPr>
        <p:txBody>
          <a:bodyPr/>
          <a:lstStyle>
            <a:lvl1pPr defTabSz="457200">
              <a:lnSpc>
                <a:spcPct val="100000"/>
              </a:lnSpc>
              <a:spcBef>
                <a:spcPts val="0"/>
              </a:spcBef>
              <a:defRPr sz="3733">
                <a:solidFill>
                  <a:srgbClr val="595959"/>
                </a:solidFill>
                <a:latin typeface="Arial"/>
                <a:ea typeface="Arial"/>
                <a:cs typeface="Arial"/>
                <a:sym typeface="Arial"/>
              </a:defRPr>
            </a:lvl1pPr>
          </a:lstStyle>
          <a:p>
            <a:pPr/>
            <a:r>
              <a:t>MRI Synthesis Through Variable Field Strength</a:t>
            </a:r>
            <a:endParaRPr sz="1200">
              <a:solidFill>
                <a:srgbClr val="000000"/>
              </a:solidFill>
              <a:latin typeface="Times Roman"/>
              <a:ea typeface="Times Roman"/>
              <a:cs typeface="Times Roman"/>
              <a:sym typeface="Times Roman"/>
            </a:endParaRPr>
          </a:p>
        </p:txBody>
      </p:sp>
      <p:sp>
        <p:nvSpPr>
          <p:cNvPr id="39" name="Rakesh chary Bangaroj  2290052…"/>
          <p:cNvSpPr txBox="1"/>
          <p:nvPr/>
        </p:nvSpPr>
        <p:spPr>
          <a:xfrm>
            <a:off x="6994884" y="4943317"/>
            <a:ext cx="4628367"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2400">
                <a:solidFill>
                  <a:srgbClr val="595959"/>
                </a:solidFill>
                <a:latin typeface="Arial"/>
                <a:ea typeface="Arial"/>
                <a:cs typeface="Arial"/>
                <a:sym typeface="Arial"/>
              </a:defRPr>
            </a:pPr>
            <a:r>
              <a:t>Rakesh chary Bangaroj  2290052</a:t>
            </a:r>
            <a:endParaRPr sz="1200">
              <a:solidFill>
                <a:srgbClr val="000000"/>
              </a:solidFill>
              <a:latin typeface="Times Roman"/>
              <a:ea typeface="Times Roman"/>
              <a:cs typeface="Times Roman"/>
              <a:sym typeface="Times Roman"/>
            </a:endParaRPr>
          </a:p>
          <a:p>
            <a:pPr defTabSz="457200">
              <a:defRPr sz="1200">
                <a:latin typeface="Times Roman"/>
                <a:ea typeface="Times Roman"/>
                <a:cs typeface="Times Roman"/>
                <a:sym typeface="Times Roman"/>
              </a:defRPr>
            </a:pPr>
          </a:p>
          <a:p>
            <a:pPr defTabSz="457200">
              <a:defRPr sz="2400">
                <a:solidFill>
                  <a:srgbClr val="595959"/>
                </a:solidFill>
                <a:latin typeface="Arial"/>
                <a:ea typeface="Arial"/>
                <a:cs typeface="Arial"/>
                <a:sym typeface="Arial"/>
              </a:defRPr>
            </a:pPr>
            <a:r>
              <a:t>Kruthik Kalyanam  2285063</a:t>
            </a: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1. SNR Increase with Magnetic Field Strength (B0):…"/>
          <p:cNvSpPr txBox="1"/>
          <p:nvPr>
            <p:ph type="body" sz="half" idx="1"/>
          </p:nvPr>
        </p:nvSpPr>
        <p:spPr>
          <a:xfrm>
            <a:off x="746960" y="1330905"/>
            <a:ext cx="5403063" cy="4351338"/>
          </a:xfrm>
          <a:prstGeom prst="rect">
            <a:avLst/>
          </a:prstGeom>
        </p:spPr>
        <p:txBody>
          <a:bodyPr/>
          <a:lstStyle/>
          <a:p>
            <a:pPr marL="0" indent="0" defTabSz="457200">
              <a:lnSpc>
                <a:spcPct val="100000"/>
              </a:lnSpc>
              <a:spcBef>
                <a:spcPts val="1500"/>
              </a:spcBef>
              <a:buSzTx/>
              <a:buFontTx/>
              <a:buNone/>
              <a:defRPr b="1" sz="1200">
                <a:latin typeface="Times Roman"/>
                <a:ea typeface="Times Roman"/>
                <a:cs typeface="Times Roman"/>
                <a:sym typeface="Times Roman"/>
              </a:defRPr>
            </a:pPr>
            <a:r>
              <a:t>1. SNR Increase with Magnetic Field Strength (B0):</a:t>
            </a:r>
          </a:p>
          <a:p>
            <a:pPr marL="0" indent="0" defTabSz="457200">
              <a:lnSpc>
                <a:spcPct val="100000"/>
              </a:lnSpc>
              <a:spcBef>
                <a:spcPts val="1200"/>
              </a:spcBef>
              <a:buSzTx/>
              <a:buFontTx/>
              <a:buNone/>
              <a:defRPr sz="1200">
                <a:latin typeface="Times Roman"/>
                <a:ea typeface="Times Roman"/>
                <a:cs typeface="Times Roman"/>
                <a:sym typeface="Times Roman"/>
              </a:defRPr>
            </a:pPr>
            <a:r>
              <a:t>As B0 increases from 0.5T to 9T, the SNR for all tissues (WM, GM, CSF) rises significantly. For instance, WM SNR increases from </a:t>
            </a:r>
            <a:r>
              <a:rPr b="1"/>
              <a:t>31.9 (at 0.5T)</a:t>
            </a:r>
            <a:r>
              <a:t> to </a:t>
            </a:r>
            <a:r>
              <a:rPr b="1"/>
              <a:t>147.09 (at 9T)</a:t>
            </a:r>
            <a:r>
              <a:t>, showing a strong dependence on field strength.</a:t>
            </a:r>
          </a:p>
          <a:p>
            <a:pPr marL="0" indent="0" defTabSz="457200">
              <a:lnSpc>
                <a:spcPct val="100000"/>
              </a:lnSpc>
              <a:spcBef>
                <a:spcPts val="1500"/>
              </a:spcBef>
              <a:buSzTx/>
              <a:buFontTx/>
              <a:buNone/>
              <a:defRPr b="1" sz="1200">
                <a:latin typeface="Times Roman"/>
                <a:ea typeface="Times Roman"/>
                <a:cs typeface="Times Roman"/>
                <a:sym typeface="Times Roman"/>
              </a:defRPr>
            </a:pPr>
            <a:r>
              <a:t>2. White Matter Dominance:</a:t>
            </a:r>
          </a:p>
          <a:p>
            <a:pPr marL="0" indent="0" defTabSz="457200">
              <a:lnSpc>
                <a:spcPct val="100000"/>
              </a:lnSpc>
              <a:spcBef>
                <a:spcPts val="1200"/>
              </a:spcBef>
              <a:buSzTx/>
              <a:buFontTx/>
              <a:buNone/>
              <a:defRPr sz="1200">
                <a:latin typeface="Times Roman"/>
                <a:ea typeface="Times Roman"/>
                <a:cs typeface="Times Roman"/>
                <a:sym typeface="Times Roman"/>
              </a:defRPr>
            </a:pPr>
            <a:r>
              <a:t>White Matter consistently exhibits the highest SNR, providing better contrast. At </a:t>
            </a:r>
            <a:r>
              <a:rPr b="1"/>
              <a:t>B0 = 5T</a:t>
            </a:r>
            <a:r>
              <a:t>, WM achieves </a:t>
            </a:r>
            <a:r>
              <a:rPr b="1"/>
              <a:t>120.24</a:t>
            </a:r>
            <a:r>
              <a:t>, compared to GM (</a:t>
            </a:r>
            <a:r>
              <a:rPr b="1"/>
              <a:t>74.89</a:t>
            </a:r>
            <a:r>
              <a:t>) and CSF (</a:t>
            </a:r>
            <a:r>
              <a:rPr b="1"/>
              <a:t>69.25</a:t>
            </a:r>
            <a:r>
              <a:t>).</a:t>
            </a:r>
          </a:p>
          <a:p>
            <a:pPr marL="0" indent="0" defTabSz="457200">
              <a:lnSpc>
                <a:spcPct val="100000"/>
              </a:lnSpc>
              <a:spcBef>
                <a:spcPts val="1500"/>
              </a:spcBef>
              <a:buSzTx/>
              <a:buFontTx/>
              <a:buNone/>
              <a:defRPr b="1" sz="1200">
                <a:latin typeface="Times Roman"/>
                <a:ea typeface="Times Roman"/>
                <a:cs typeface="Times Roman"/>
                <a:sym typeface="Times Roman"/>
              </a:defRPr>
            </a:pPr>
            <a:r>
              <a:t>3. Enhanced CSF Contrast at Higher B0:</a:t>
            </a:r>
          </a:p>
          <a:p>
            <a:pPr marL="0" indent="0" defTabSz="457200">
              <a:lnSpc>
                <a:spcPct val="100000"/>
              </a:lnSpc>
              <a:spcBef>
                <a:spcPts val="1200"/>
              </a:spcBef>
              <a:buSzTx/>
              <a:buFontTx/>
              <a:buNone/>
              <a:defRPr sz="1200">
                <a:latin typeface="Times Roman"/>
                <a:ea typeface="Times Roman"/>
                <a:cs typeface="Times Roman"/>
                <a:sym typeface="Times Roman"/>
              </a:defRPr>
            </a:pPr>
            <a:r>
              <a:t>Cerebrospinal Fluid's SNR increases rapidly at higher fields due to its long T2 relaxation, reaching </a:t>
            </a:r>
            <a:r>
              <a:rPr b="1"/>
              <a:t>112.97</a:t>
            </a:r>
            <a:r>
              <a:t> at </a:t>
            </a:r>
            <a:r>
              <a:rPr b="1"/>
              <a:t>8T</a:t>
            </a:r>
            <a:r>
              <a:t>, making it more distinguishable in highfield imaging.</a:t>
            </a:r>
          </a:p>
          <a:p>
            <a:pPr marL="0" indent="0" defTabSz="457200">
              <a:lnSpc>
                <a:spcPct val="100000"/>
              </a:lnSpc>
              <a:spcBef>
                <a:spcPts val="1500"/>
              </a:spcBef>
              <a:buSzTx/>
              <a:buFontTx/>
              <a:buNone/>
              <a:defRPr b="1" sz="1200">
                <a:latin typeface="Times Roman"/>
                <a:ea typeface="Times Roman"/>
                <a:cs typeface="Times Roman"/>
                <a:sym typeface="Times Roman"/>
              </a:defRPr>
            </a:pPr>
            <a:r>
              <a:t>4. Practical HighField MRI Advantages:</a:t>
            </a:r>
          </a:p>
          <a:p>
            <a:pPr marL="0" indent="0" defTabSz="457200">
              <a:lnSpc>
                <a:spcPct val="100000"/>
              </a:lnSpc>
              <a:spcBef>
                <a:spcPts val="1200"/>
              </a:spcBef>
              <a:buSzTx/>
              <a:buFontTx/>
              <a:buNone/>
              <a:defRPr sz="1200">
                <a:latin typeface="Times Roman"/>
                <a:ea typeface="Times Roman"/>
                <a:cs typeface="Times Roman"/>
                <a:sym typeface="Times Roman"/>
              </a:defRPr>
            </a:pPr>
            <a:r>
              <a:t>Field strengths above </a:t>
            </a:r>
            <a:r>
              <a:rPr b="1"/>
              <a:t>6T</a:t>
            </a:r>
            <a:r>
              <a:t> deliver substantial SNR gains for all tissues, supporting their use for detailed structural imaging, especially in clinical and research settings.</a:t>
            </a:r>
          </a:p>
        </p:txBody>
      </p:sp>
      <p:sp>
        <p:nvSpPr>
          <p:cNvPr id="76" name="T2 weighted SNR plots for Patient  2"/>
          <p:cNvSpPr txBox="1"/>
          <p:nvPr/>
        </p:nvSpPr>
        <p:spPr>
          <a:xfrm>
            <a:off x="732672" y="-84050"/>
            <a:ext cx="7055198"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694944">
              <a:lnSpc>
                <a:spcPct val="90000"/>
              </a:lnSpc>
              <a:defRPr sz="3343">
                <a:latin typeface="Trebuchet MS"/>
                <a:ea typeface="Trebuchet MS"/>
                <a:cs typeface="Trebuchet MS"/>
                <a:sym typeface="Trebuchet MS"/>
              </a:defRPr>
            </a:lvl1pPr>
          </a:lstStyle>
          <a:p>
            <a:pPr/>
            <a:r>
              <a:t>T2 weighted SNR plots for Patient  2</a:t>
            </a:r>
          </a:p>
        </p:txBody>
      </p:sp>
      <p:pic>
        <p:nvPicPr>
          <p:cNvPr id="77" name="pasted-movie.png" descr="pasted-movie.png"/>
          <p:cNvPicPr>
            <a:picLocks noChangeAspect="1"/>
          </p:cNvPicPr>
          <p:nvPr/>
        </p:nvPicPr>
        <p:blipFill>
          <a:blip r:embed="rId2">
            <a:extLst/>
          </a:blip>
          <a:stretch>
            <a:fillRect/>
          </a:stretch>
        </p:blipFill>
        <p:spPr>
          <a:xfrm>
            <a:off x="6222281" y="716445"/>
            <a:ext cx="5403063" cy="55802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Noise Addition for Realworld image simulation"/>
          <p:cNvSpPr txBox="1"/>
          <p:nvPr>
            <p:ph type="title"/>
          </p:nvPr>
        </p:nvSpPr>
        <p:spPr>
          <a:prstGeom prst="rect">
            <a:avLst/>
          </a:prstGeom>
        </p:spPr>
        <p:txBody>
          <a:bodyPr/>
          <a:lstStyle>
            <a:lvl1pPr defTabSz="822959">
              <a:defRPr sz="3959"/>
            </a:lvl1pPr>
          </a:lstStyle>
          <a:p>
            <a:pPr/>
            <a:r>
              <a:t>Noise Addition for Realworld image simulation</a:t>
            </a:r>
          </a:p>
        </p:txBody>
      </p:sp>
      <p:sp>
        <p:nvSpPr>
          <p:cNvPr id="80" name="Gaussian Noise Generation:…"/>
          <p:cNvSpPr txBox="1"/>
          <p:nvPr>
            <p:ph type="body" idx="1"/>
          </p:nvPr>
        </p:nvSpPr>
        <p:spPr>
          <a:prstGeom prst="rect">
            <a:avLst/>
          </a:prstGeom>
        </p:spPr>
        <p:txBody>
          <a:bodyPr/>
          <a:lstStyle/>
          <a:p>
            <a:pPr marL="0" indent="0" defTabSz="457200">
              <a:lnSpc>
                <a:spcPct val="100000"/>
              </a:lnSpc>
              <a:spcBef>
                <a:spcPts val="1200"/>
              </a:spcBef>
              <a:buSzTx/>
              <a:buFontTx/>
              <a:buNone/>
              <a:defRPr b="1" sz="1200">
                <a:latin typeface="Times Roman"/>
                <a:ea typeface="Times Roman"/>
                <a:cs typeface="Times Roman"/>
                <a:sym typeface="Times Roman"/>
              </a:defRPr>
            </a:pPr>
            <a:r>
              <a:t>Gaussian Noise Generation:</a:t>
            </a:r>
          </a:p>
          <a:p>
            <a:pPr marL="0" indent="0" defTabSz="457200">
              <a:lnSpc>
                <a:spcPct val="100000"/>
              </a:lnSpc>
              <a:spcBef>
                <a:spcPts val="0"/>
              </a:spcBef>
              <a:buSzTx/>
              <a:buFontTx/>
              <a:buNone/>
              <a:defRPr sz="1200">
                <a:latin typeface="Times Roman"/>
                <a:ea typeface="Times Roman"/>
                <a:cs typeface="Times Roman"/>
                <a:sym typeface="Times Roman"/>
              </a:defRPr>
            </a:pPr>
            <a:r>
              <a:t>Noise is simulated as Gaussian noise with a variance, dependent on the magnetic field strength (B0 )</a:t>
            </a:r>
          </a:p>
          <a:p>
            <a:pPr marL="0" indent="0" defTabSz="457200">
              <a:lnSpc>
                <a:spcPct val="100000"/>
              </a:lnSpc>
              <a:spcBef>
                <a:spcPts val="0"/>
              </a:spcBef>
              <a:buSzTx/>
              <a:buFontTx/>
              <a:buNone/>
              <a:defRPr sz="1200">
                <a:latin typeface="Times Roman"/>
                <a:ea typeface="Times Roman"/>
                <a:cs typeface="Times Roman"/>
                <a:sym typeface="Times Roman"/>
              </a:defRPr>
            </a:pPr>
          </a:p>
          <a:p>
            <a:pPr marL="0" indent="0" defTabSz="12700">
              <a:lnSpc>
                <a:spcPct val="100000"/>
              </a:lnSpc>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p>
          <a:p>
            <a:pPr marL="0" indent="0" defTabSz="12700">
              <a:lnSpc>
                <a:spcPct val="100000"/>
              </a:lnSpc>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p>
          <a:p>
            <a:pPr marL="0" indent="0" defTabSz="12700">
              <a:lnSpc>
                <a:spcPct val="100000"/>
              </a:lnSpc>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p>
          <a:p>
            <a:pPr marL="0" indent="0" defTabSz="12700">
              <a:lnSpc>
                <a:spcPct val="100000"/>
              </a:lnSpc>
              <a:spcBef>
                <a:spcPts val="0"/>
              </a:spcBef>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r>
              <a:t>the Signal Intensity (SI) can be computed by:</a:t>
            </a:r>
          </a:p>
        </p:txBody>
      </p:sp>
      <p:pic>
        <p:nvPicPr>
          <p:cNvPr id="81" name="Screenshot 2024-12-04 at 16.11.15.png" descr="Screenshot 2024-12-04 at 16.11.15.png"/>
          <p:cNvPicPr>
            <a:picLocks noChangeAspect="1"/>
          </p:cNvPicPr>
          <p:nvPr/>
        </p:nvPicPr>
        <p:blipFill>
          <a:blip r:embed="rId2">
            <a:extLst/>
          </a:blip>
          <a:srcRect l="0" t="0" r="0" b="0"/>
          <a:stretch>
            <a:fillRect/>
          </a:stretch>
        </p:blipFill>
        <p:spPr>
          <a:xfrm>
            <a:off x="1570705" y="2447026"/>
            <a:ext cx="2997201" cy="520701"/>
          </a:xfrm>
          <a:prstGeom prst="rect">
            <a:avLst/>
          </a:prstGeom>
          <a:ln w="12700">
            <a:miter lim="400000"/>
          </a:ln>
        </p:spPr>
      </p:pic>
      <p:pic>
        <p:nvPicPr>
          <p:cNvPr id="82" name="Screenshot 2024-12-04 at 16.12.28.png" descr="Screenshot 2024-12-04 at 16.12.28.png"/>
          <p:cNvPicPr>
            <a:picLocks noChangeAspect="1"/>
          </p:cNvPicPr>
          <p:nvPr/>
        </p:nvPicPr>
        <p:blipFill>
          <a:blip r:embed="rId3">
            <a:extLst/>
          </a:blip>
          <a:stretch>
            <a:fillRect/>
          </a:stretch>
        </p:blipFill>
        <p:spPr>
          <a:xfrm>
            <a:off x="801233" y="3724060"/>
            <a:ext cx="8699501" cy="2159001"/>
          </a:xfrm>
          <a:prstGeom prst="rect">
            <a:avLst/>
          </a:prstGeom>
          <a:ln w="12700">
            <a:miter lim="400000"/>
          </a:ln>
        </p:spPr>
      </p:pic>
      <p:pic>
        <p:nvPicPr>
          <p:cNvPr id="83" name="Screenshot 2024-12-04 at 16.13.25.png" descr="Screenshot 2024-12-04 at 16.13.25.png"/>
          <p:cNvPicPr>
            <a:picLocks noChangeAspect="1"/>
          </p:cNvPicPr>
          <p:nvPr/>
        </p:nvPicPr>
        <p:blipFill>
          <a:blip r:embed="rId4">
            <a:extLst/>
          </a:blip>
          <a:stretch>
            <a:fillRect/>
          </a:stretch>
        </p:blipFill>
        <p:spPr>
          <a:xfrm>
            <a:off x="1571601" y="3175147"/>
            <a:ext cx="3492501" cy="5207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Noisy MRI images for Patient  1 for T1 weights"/>
          <p:cNvSpPr txBox="1"/>
          <p:nvPr>
            <p:ph type="title"/>
          </p:nvPr>
        </p:nvSpPr>
        <p:spPr>
          <a:xfrm>
            <a:off x="104846" y="62620"/>
            <a:ext cx="10515601" cy="1325564"/>
          </a:xfrm>
          <a:prstGeom prst="rect">
            <a:avLst/>
          </a:prstGeom>
        </p:spPr>
        <p:txBody>
          <a:bodyPr/>
          <a:lstStyle/>
          <a:p>
            <a:pPr/>
            <a:r>
              <a:t>Noisy MRI images for Patient  1 for T1 weights</a:t>
            </a:r>
          </a:p>
        </p:txBody>
      </p:sp>
      <p:sp>
        <p:nvSpPr>
          <p:cNvPr id="86" name="1. Impact of Noise at Low ( B0):…"/>
          <p:cNvSpPr txBox="1"/>
          <p:nvPr>
            <p:ph type="body" sz="half" idx="1"/>
          </p:nvPr>
        </p:nvSpPr>
        <p:spPr>
          <a:xfrm>
            <a:off x="104846" y="1385613"/>
            <a:ext cx="5891607" cy="4351338"/>
          </a:xfrm>
          <a:prstGeom prst="rect">
            <a:avLst/>
          </a:prstGeom>
        </p:spPr>
        <p:txBody>
          <a:bodyPr/>
          <a:lstStyle/>
          <a:p>
            <a:pPr marL="98295" indent="-98295" defTabSz="393192">
              <a:spcBef>
                <a:spcPts val="400"/>
              </a:spcBef>
              <a:defRPr sz="1204"/>
            </a:pPr>
            <a:r>
              <a:t>1. Impact of Noise at Low ( B0):</a:t>
            </a:r>
          </a:p>
          <a:p>
            <a:pPr lvl="1" marL="294886" indent="-98295" defTabSz="393192">
              <a:spcBef>
                <a:spcPts val="400"/>
              </a:spcBef>
              <a:defRPr sz="1204"/>
            </a:pPr>
            <a:r>
              <a:t>At lower magnetic field strengths (( B0 = 0.5T ) to ( 2T )), noise significantly reduces the image quality.</a:t>
            </a:r>
          </a:p>
          <a:p>
            <a:pPr lvl="1" marL="294886" indent="-98295" defTabSz="393192">
              <a:spcBef>
                <a:spcPts val="400"/>
              </a:spcBef>
              <a:defRPr sz="1204"/>
            </a:pPr>
            <a:r>
              <a:t>The images appear darker with reduced contrast, making it difficult to differentiate between tissues like WM, GM, and CSF.</a:t>
            </a:r>
          </a:p>
          <a:p>
            <a:pPr marL="98295" indent="-98295" defTabSz="393192">
              <a:spcBef>
                <a:spcPts val="400"/>
              </a:spcBef>
              <a:defRPr sz="1204"/>
            </a:pPr>
            <a:r>
              <a:t>2. Progressive Image Clarity with Higher ( B0 ):</a:t>
            </a:r>
          </a:p>
          <a:p>
            <a:pPr lvl="1" marL="294886" indent="-98295" defTabSz="393192">
              <a:spcBef>
                <a:spcPts val="400"/>
              </a:spcBef>
              <a:defRPr sz="1204"/>
            </a:pPr>
            <a:r>
              <a:t>As ( B0 ) increases beyond ( 3T ), the noise effects become less prominent due to higher SNR values.</a:t>
            </a:r>
          </a:p>
          <a:p>
            <a:pPr lvl="1" marL="294886" indent="-98295" defTabSz="393192">
              <a:spcBef>
                <a:spcPts val="400"/>
              </a:spcBef>
              <a:defRPr sz="1204"/>
            </a:pPr>
            <a:r>
              <a:t>Tissue boundaries and structural details become more distinguishable.</a:t>
            </a:r>
          </a:p>
          <a:p>
            <a:pPr marL="98295" indent="-98295" defTabSz="393192">
              <a:spcBef>
                <a:spcPts val="400"/>
              </a:spcBef>
              <a:defRPr sz="1204"/>
            </a:pPr>
            <a:r>
              <a:t>3. Optimal Image Quality at High (B0):</a:t>
            </a:r>
          </a:p>
          <a:p>
            <a:pPr lvl="1" marL="294886" indent="-98295" defTabSz="393192">
              <a:spcBef>
                <a:spcPts val="400"/>
              </a:spcBef>
              <a:defRPr sz="1204"/>
            </a:pPr>
            <a:r>
              <a:t>At ( B0 = 6T) and above, the images show excellent tissue contrast and minimal noise effects.</a:t>
            </a:r>
          </a:p>
          <a:p>
            <a:pPr lvl="1" marL="294886" indent="-98295" defTabSz="393192">
              <a:spcBef>
                <a:spcPts val="400"/>
              </a:spcBef>
              <a:defRPr sz="1204"/>
            </a:pPr>
            <a:r>
              <a:t>White Matter (WM) appears brightest, followed by Gray Matter (GM) and Cerebrospinal Fluid (CSF), consistent with T1weighted imaging characteristics.</a:t>
            </a:r>
          </a:p>
          <a:p>
            <a:pPr marL="98295" indent="-98295" defTabSz="393192">
              <a:spcBef>
                <a:spcPts val="400"/>
              </a:spcBef>
              <a:defRPr sz="1204"/>
            </a:pPr>
            <a:r>
              <a:t>4. Noise Variance vs Field Strength:</a:t>
            </a:r>
          </a:p>
          <a:p>
            <a:pPr lvl="1" marL="294886" indent="-98295" defTabSz="393192">
              <a:spcBef>
                <a:spcPts val="400"/>
              </a:spcBef>
              <a:defRPr sz="1204"/>
            </a:pPr>
            <a:r>
              <a:t>Noise variance increases with (B0), but higher SNR compensates for the added noise, improving overall image quality at higher fields.</a:t>
            </a:r>
          </a:p>
          <a:p>
            <a:pPr marL="98295" indent="-98295" defTabSz="393192">
              <a:spcBef>
                <a:spcPts val="400"/>
              </a:spcBef>
              <a:defRPr sz="1204"/>
            </a:pPr>
            <a:r>
              <a:t>5. Practical Implications:</a:t>
            </a:r>
          </a:p>
          <a:p>
            <a:pPr lvl="1" marL="294886" indent="-98295" defTabSz="393192">
              <a:spcBef>
                <a:spcPts val="400"/>
              </a:spcBef>
              <a:defRPr sz="1204"/>
            </a:pPr>
            <a:r>
              <a:t>High field MRI (B0 &gt;= 6T ) provides superior image quality despite increased noise levels, making it ideal for applications requiring detailed structural visualization.</a:t>
            </a:r>
          </a:p>
        </p:txBody>
      </p:sp>
      <p:pic>
        <p:nvPicPr>
          <p:cNvPr id="87" name="pasted-movie.png" descr="pasted-movie.png"/>
          <p:cNvPicPr>
            <a:picLocks noChangeAspect="1"/>
          </p:cNvPicPr>
          <p:nvPr/>
        </p:nvPicPr>
        <p:blipFill>
          <a:blip r:embed="rId2">
            <a:extLst/>
          </a:blip>
          <a:stretch>
            <a:fillRect/>
          </a:stretch>
        </p:blipFill>
        <p:spPr>
          <a:xfrm>
            <a:off x="6376924" y="768770"/>
            <a:ext cx="5456096" cy="558502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1. Noise Impact at Low ( B0 ):…"/>
          <p:cNvSpPr txBox="1"/>
          <p:nvPr>
            <p:ph type="body" sz="half" idx="1"/>
          </p:nvPr>
        </p:nvSpPr>
        <p:spPr>
          <a:xfrm>
            <a:off x="260684" y="1385613"/>
            <a:ext cx="6594845" cy="4351338"/>
          </a:xfrm>
          <a:prstGeom prst="rect">
            <a:avLst/>
          </a:prstGeom>
        </p:spPr>
        <p:txBody>
          <a:bodyPr/>
          <a:lstStyle/>
          <a:p>
            <a:pPr marL="98295" indent="-98295" defTabSz="393192">
              <a:spcBef>
                <a:spcPts val="400"/>
              </a:spcBef>
              <a:defRPr sz="1204"/>
            </a:pPr>
            <a:r>
              <a:t>1. Noise Impact at Low ( B0 ):</a:t>
            </a:r>
          </a:p>
          <a:p>
            <a:pPr lvl="1" marL="294886" indent="-98295" defTabSz="393192">
              <a:spcBef>
                <a:spcPts val="400"/>
              </a:spcBef>
              <a:defRPr sz="1204"/>
            </a:pPr>
            <a:r>
              <a:t>At lower magnetic field strengths (( B0 = 0.5T ) to ( 2T )), the images are heavily influenced by noise, leading to poor tissue visibility and contrast.</a:t>
            </a:r>
          </a:p>
          <a:p>
            <a:pPr lvl="1" marL="294886" indent="-98295" defTabSz="393192">
              <a:spcBef>
                <a:spcPts val="400"/>
              </a:spcBef>
              <a:defRPr sz="1204"/>
            </a:pPr>
            <a:r>
              <a:t>Structural details of White Matter (WM), Gray Matter (GM), and Cerebrospinal Fluid (CSF) are barely distinguishable.</a:t>
            </a:r>
          </a:p>
          <a:p>
            <a:pPr marL="98295" indent="-98295" defTabSz="393192">
              <a:spcBef>
                <a:spcPts val="400"/>
              </a:spcBef>
              <a:defRPr sz="1204"/>
            </a:pPr>
            <a:r>
              <a:t>2. Improved Clarity with Increasing ( B0 ):</a:t>
            </a:r>
          </a:p>
          <a:p>
            <a:pPr lvl="1" marL="294886" indent="-98295" defTabSz="393192">
              <a:spcBef>
                <a:spcPts val="400"/>
              </a:spcBef>
              <a:defRPr sz="1204"/>
            </a:pPr>
            <a:r>
              <a:t>As ( B0 ) increases beyond ( 3T ), the SignaltoNoise Ratio (SNR) improves, leading to clearer tissue boundaries.</a:t>
            </a:r>
          </a:p>
          <a:p>
            <a:pPr lvl="1" marL="294886" indent="-98295" defTabSz="393192">
              <a:spcBef>
                <a:spcPts val="400"/>
              </a:spcBef>
              <a:defRPr sz="1204"/>
            </a:pPr>
            <a:r>
              <a:t>By ( B0 = 4T ), WM and GM are more distinguishable, and CSF begins to gain visibility.</a:t>
            </a:r>
          </a:p>
          <a:p>
            <a:pPr marL="98295" indent="-98295" defTabSz="393192">
              <a:spcBef>
                <a:spcPts val="400"/>
              </a:spcBef>
              <a:defRPr sz="1204"/>
            </a:pPr>
            <a:r>
              <a:t>3. Optimal Image Quality at High ( B0 ):</a:t>
            </a:r>
          </a:p>
          <a:p>
            <a:pPr lvl="1" marL="294886" indent="-98295" defTabSz="393192">
              <a:spcBef>
                <a:spcPts val="400"/>
              </a:spcBef>
              <a:defRPr sz="1204"/>
            </a:pPr>
            <a:r>
              <a:t>At higher field strengths (( B0 &gt;= 6T )), noise effects are less significant due to higher SNR values.</a:t>
            </a:r>
          </a:p>
          <a:p>
            <a:pPr lvl="1" marL="294886" indent="-98295" defTabSz="393192">
              <a:spcBef>
                <a:spcPts val="400"/>
              </a:spcBef>
              <a:defRPr sz="1204"/>
            </a:pPr>
            <a:r>
              <a:t>T2weighted imaging highlights CSF with increased brightness, while WM and GM maintain strong contrast.</a:t>
            </a:r>
          </a:p>
          <a:p>
            <a:pPr marL="98295" indent="-98295" defTabSz="393192">
              <a:spcBef>
                <a:spcPts val="400"/>
              </a:spcBef>
              <a:defRPr sz="1204"/>
            </a:pPr>
            <a:r>
              <a:t>4. Tissue Differentiation:</a:t>
            </a:r>
          </a:p>
          <a:p>
            <a:pPr lvl="1" marL="294886" indent="-98295" defTabSz="393192">
              <a:spcBef>
                <a:spcPts val="400"/>
              </a:spcBef>
              <a:defRPr sz="1204"/>
            </a:pPr>
            <a:r>
              <a:t>CSF, which has a longer T2 relaxation time, becomes the most prominent tissue at high ( B0 ), followed by GM and WM</a:t>
            </a:r>
          </a:p>
          <a:p>
            <a:pPr lvl="1" marL="294886" indent="-98295" defTabSz="393192">
              <a:spcBef>
                <a:spcPts val="400"/>
              </a:spcBef>
              <a:defRPr sz="1204"/>
            </a:pPr>
            <a:r>
              <a:t>The images clearly demonstrate the dominance of CSF brightness in T2weighted imaging at ( B0 &gt;= 7T ).</a:t>
            </a:r>
          </a:p>
          <a:p>
            <a:pPr marL="98295" indent="-98295" defTabSz="393192">
              <a:spcBef>
                <a:spcPts val="400"/>
              </a:spcBef>
              <a:defRPr sz="1204"/>
            </a:pPr>
            <a:r>
              <a:t>5. Noise Variance vs Field Strength:</a:t>
            </a:r>
          </a:p>
          <a:p>
            <a:pPr lvl="1" marL="294886" indent="-98295" defTabSz="393192">
              <a:spcBef>
                <a:spcPts val="400"/>
              </a:spcBef>
              <a:defRPr sz="1204"/>
            </a:pPr>
            <a:r>
              <a:t>Although noise variance increases with ( B0 ), the improved SNR compensates for this, resulting in significantly better image quality at higher magnetic field strengths.</a:t>
            </a:r>
          </a:p>
        </p:txBody>
      </p:sp>
      <p:sp>
        <p:nvSpPr>
          <p:cNvPr id="90" name="Noisy MRI images for Patient  1 for T2 weights"/>
          <p:cNvSpPr txBox="1"/>
          <p:nvPr/>
        </p:nvSpPr>
        <p:spPr>
          <a:xfrm>
            <a:off x="141514" y="126789"/>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sz="4400">
                <a:latin typeface="Trebuchet MS"/>
                <a:ea typeface="Trebuchet MS"/>
                <a:cs typeface="Trebuchet MS"/>
                <a:sym typeface="Trebuchet MS"/>
              </a:defRPr>
            </a:lvl1pPr>
          </a:lstStyle>
          <a:p>
            <a:pPr/>
            <a:r>
              <a:t>Noisy MRI images for Patient  1 for T2 weights</a:t>
            </a:r>
          </a:p>
        </p:txBody>
      </p:sp>
      <p:pic>
        <p:nvPicPr>
          <p:cNvPr id="91" name="pasted-movie.png" descr="pasted-movie.png"/>
          <p:cNvPicPr>
            <a:picLocks noChangeAspect="1"/>
          </p:cNvPicPr>
          <p:nvPr/>
        </p:nvPicPr>
        <p:blipFill>
          <a:blip r:embed="rId2">
            <a:extLst/>
          </a:blip>
          <a:stretch>
            <a:fillRect/>
          </a:stretch>
        </p:blipFill>
        <p:spPr>
          <a:xfrm>
            <a:off x="6816320" y="804050"/>
            <a:ext cx="5128709" cy="52499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1. Noise Suppression at Higher ( B0 ):…"/>
          <p:cNvSpPr txBox="1"/>
          <p:nvPr>
            <p:ph type="body" sz="half" idx="1"/>
          </p:nvPr>
        </p:nvSpPr>
        <p:spPr>
          <a:xfrm>
            <a:off x="334019" y="1642286"/>
            <a:ext cx="6127548" cy="4351339"/>
          </a:xfrm>
          <a:prstGeom prst="rect">
            <a:avLst/>
          </a:prstGeom>
        </p:spPr>
        <p:txBody>
          <a:bodyPr/>
          <a:lstStyle/>
          <a:p>
            <a:pPr marL="98295" indent="-98295" defTabSz="393192">
              <a:spcBef>
                <a:spcPts val="400"/>
              </a:spcBef>
              <a:defRPr sz="1204"/>
            </a:pPr>
            <a:r>
              <a:t>1. Noise Suppression at Higher ( B0 ):  </a:t>
            </a:r>
          </a:p>
          <a:p>
            <a:pPr lvl="1" marL="294886" indent="-98295" defTabSz="393192">
              <a:spcBef>
                <a:spcPts val="400"/>
              </a:spcBef>
              <a:defRPr sz="1204"/>
            </a:pPr>
            <a:r>
              <a:t>At lower magnetic field strengths (( B0 = 0.5T ) to ( 2T )), the images are dark and heavily affected by noise, making tissue boundaries indistinguishable.</a:t>
            </a:r>
          </a:p>
          <a:p>
            <a:pPr lvl="1" marL="294886" indent="-98295" defTabSz="393192">
              <a:spcBef>
                <a:spcPts val="400"/>
              </a:spcBef>
              <a:defRPr sz="1204"/>
            </a:pPr>
            <a:r>
              <a:t>As ( B0 ) increases beyond ( 3T ), the SignaltoNoise Ratio (SNR) improves, leading to clearer images with better contrast.</a:t>
            </a:r>
          </a:p>
          <a:p>
            <a:pPr marL="98295" indent="-98295" defTabSz="393192">
              <a:spcBef>
                <a:spcPts val="400"/>
              </a:spcBef>
              <a:defRPr sz="1204"/>
            </a:pPr>
            <a:r>
              <a:t>2. Tissue Contrast Enhancement:</a:t>
            </a:r>
          </a:p>
          <a:p>
            <a:pPr lvl="1" marL="294886" indent="-98295" defTabSz="393192">
              <a:spcBef>
                <a:spcPts val="400"/>
              </a:spcBef>
              <a:defRPr sz="1204"/>
            </a:pPr>
            <a:r>
              <a:t>White Matter (WM) remains the brightest tissue across all ( B0 ) values, followed by Gray Matter (GM) and Cerebrospinal Fluid (CSF).</a:t>
            </a:r>
          </a:p>
          <a:p>
            <a:pPr lvl="1" marL="294886" indent="-98295" defTabSz="393192">
              <a:spcBef>
                <a:spcPts val="400"/>
              </a:spcBef>
              <a:defRPr sz="1204"/>
            </a:pPr>
            <a:r>
              <a:t>At ( B0 &gt;= 5T ), distinct boundaries between WM, GM, and CSF become visible.</a:t>
            </a:r>
          </a:p>
          <a:p>
            <a:pPr marL="98295" indent="-98295" defTabSz="393192">
              <a:spcBef>
                <a:spcPts val="400"/>
              </a:spcBef>
              <a:defRPr sz="1204"/>
            </a:pPr>
            <a:r>
              <a:t>3. Optimal Clarity at High ( B0 ):</a:t>
            </a:r>
          </a:p>
          <a:p>
            <a:pPr lvl="1" marL="294886" indent="-98295" defTabSz="393192">
              <a:spcBef>
                <a:spcPts val="400"/>
              </a:spcBef>
              <a:defRPr sz="1204"/>
            </a:pPr>
            <a:r>
              <a:t>At ( B0 &gt;= 6T ), noise effects are minimal, and tissue differentiation is excellent. WM and GM are clearly distinguishable, while CSF appears consistently darker due to its long T1 relaxation time.</a:t>
            </a:r>
          </a:p>
          <a:p>
            <a:pPr marL="98295" indent="-98295" defTabSz="393192">
              <a:spcBef>
                <a:spcPts val="400"/>
              </a:spcBef>
              <a:defRPr sz="1204"/>
            </a:pPr>
            <a:r>
              <a:t>4. Improved SNR vs Noise Variance:</a:t>
            </a:r>
          </a:p>
          <a:p>
            <a:pPr lvl="1" marL="294886" indent="-98295" defTabSz="393192">
              <a:spcBef>
                <a:spcPts val="400"/>
              </a:spcBef>
              <a:defRPr sz="1204"/>
            </a:pPr>
            <a:r>
              <a:t>The noise variance increases logarithmically with ( B0 ), but higher SNR compensates for this effect, improving image quality at high magnetic field strengths.</a:t>
            </a:r>
          </a:p>
          <a:p>
            <a:pPr marL="98295" indent="-98295" defTabSz="393192">
              <a:spcBef>
                <a:spcPts val="400"/>
              </a:spcBef>
              <a:defRPr sz="1204"/>
            </a:pPr>
            <a:r>
              <a:t>5. Applications of HighField Imaging:</a:t>
            </a:r>
          </a:p>
          <a:p>
            <a:pPr lvl="1" marL="294886" indent="-98295" defTabSz="393192">
              <a:spcBef>
                <a:spcPts val="400"/>
              </a:spcBef>
              <a:defRPr sz="1204"/>
            </a:pPr>
            <a:r>
              <a:t>The images at ( B0 = 7T ) and above demonstrate the potential of highfield MRI for accurate anatomical imaging and detailed visualization of brain structures.</a:t>
            </a:r>
          </a:p>
        </p:txBody>
      </p:sp>
      <p:sp>
        <p:nvSpPr>
          <p:cNvPr id="94" name="Noisy MRI images for Patient 2 for T1 weights"/>
          <p:cNvSpPr txBox="1"/>
          <p:nvPr>
            <p:ph type="title"/>
          </p:nvPr>
        </p:nvSpPr>
        <p:spPr>
          <a:xfrm>
            <a:off x="251517" y="276224"/>
            <a:ext cx="10515601" cy="1325564"/>
          </a:xfrm>
          <a:prstGeom prst="rect">
            <a:avLst/>
          </a:prstGeom>
        </p:spPr>
        <p:txBody>
          <a:bodyPr/>
          <a:lstStyle/>
          <a:p>
            <a:pPr/>
            <a:r>
              <a:t>Noisy MRI images for Patient 2 for T1 weights</a:t>
            </a:r>
          </a:p>
        </p:txBody>
      </p:sp>
      <p:pic>
        <p:nvPicPr>
          <p:cNvPr id="95" name="pasted-movie.png" descr="pasted-movie.png"/>
          <p:cNvPicPr>
            <a:picLocks noChangeAspect="1"/>
          </p:cNvPicPr>
          <p:nvPr/>
        </p:nvPicPr>
        <p:blipFill>
          <a:blip r:embed="rId2">
            <a:extLst/>
          </a:blip>
          <a:stretch>
            <a:fillRect/>
          </a:stretch>
        </p:blipFill>
        <p:spPr>
          <a:xfrm>
            <a:off x="6514161" y="841166"/>
            <a:ext cx="5417803" cy="554582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1. Noise Prominence at Low ( B0 ):…"/>
          <p:cNvSpPr txBox="1"/>
          <p:nvPr>
            <p:ph type="body" sz="half" idx="1"/>
          </p:nvPr>
        </p:nvSpPr>
        <p:spPr>
          <a:xfrm>
            <a:off x="462356" y="1614785"/>
            <a:ext cx="5244623" cy="4351339"/>
          </a:xfrm>
          <a:prstGeom prst="rect">
            <a:avLst/>
          </a:prstGeom>
        </p:spPr>
        <p:txBody>
          <a:bodyPr/>
          <a:lstStyle/>
          <a:p>
            <a:pPr marL="91437" indent="-91437" defTabSz="365760">
              <a:spcBef>
                <a:spcPts val="400"/>
              </a:spcBef>
              <a:defRPr sz="1120"/>
            </a:pPr>
            <a:r>
              <a:t>1. Noise Prominence at Low ( B0 ):</a:t>
            </a:r>
          </a:p>
          <a:p>
            <a:pPr lvl="1" marL="274313" indent="-91437" defTabSz="365760">
              <a:spcBef>
                <a:spcPts val="400"/>
              </a:spcBef>
              <a:defRPr sz="1120"/>
            </a:pPr>
            <a:r>
              <a:t>At low field strengths (( B0 = 0.5T ) to ( 2T )), the images are heavily influenced by noise, resulting in poor tissue contrast and limited visibility of structural details. </a:t>
            </a:r>
          </a:p>
          <a:p>
            <a:pPr lvl="1" marL="274313" indent="-91437" defTabSz="365760">
              <a:spcBef>
                <a:spcPts val="400"/>
              </a:spcBef>
              <a:defRPr sz="1120"/>
            </a:pPr>
            <a:r>
              <a:t>CSF, GM, and WM boundaries are indistinct due to the dominance of noise over signal intensity.</a:t>
            </a:r>
          </a:p>
          <a:p>
            <a:pPr marL="91437" indent="-91437" defTabSz="365760">
              <a:spcBef>
                <a:spcPts val="400"/>
              </a:spcBef>
              <a:defRPr sz="1120"/>
            </a:pPr>
            <a:r>
              <a:t>2. Improved SNR with Increasing ( B0 ):</a:t>
            </a:r>
          </a:p>
          <a:p>
            <a:pPr lvl="1" marL="274313" indent="-91437" defTabSz="365760">
              <a:spcBef>
                <a:spcPts val="400"/>
              </a:spcBef>
              <a:defRPr sz="1120"/>
            </a:pPr>
            <a:r>
              <a:t>As ( B0 ) increases beyond ( 3T ), noise becomes less impactful due to a stronger SNR, leading to better tissue contrast and clearer visualization of WM, GM, and CSF.</a:t>
            </a:r>
          </a:p>
          <a:p>
            <a:pPr marL="91437" indent="-91437" defTabSz="365760">
              <a:spcBef>
                <a:spcPts val="400"/>
              </a:spcBef>
              <a:defRPr sz="1120"/>
            </a:pPr>
            <a:r>
              <a:t>3. CSF Brightness in High ( B0 ):</a:t>
            </a:r>
          </a:p>
          <a:p>
            <a:pPr lvl="1" marL="274313" indent="-91437" defTabSz="365760">
              <a:spcBef>
                <a:spcPts val="400"/>
              </a:spcBef>
              <a:defRPr sz="1120"/>
            </a:pPr>
            <a:r>
              <a:t>At ( B0 &gt;= 6T ), CSF becomes significantly brighter compared to WM and GM, reflecting its longer T2 relaxation time. This highlights the sensitivity of T2weighted imaging to CSF at high magnetic field strengths.</a:t>
            </a:r>
          </a:p>
          <a:p>
            <a:pPr marL="91437" indent="-91437" defTabSz="365760">
              <a:spcBef>
                <a:spcPts val="400"/>
              </a:spcBef>
              <a:defRPr sz="1120"/>
            </a:pPr>
          </a:p>
          <a:p>
            <a:pPr marL="91437" indent="-91437" defTabSz="365760">
              <a:spcBef>
                <a:spcPts val="400"/>
              </a:spcBef>
              <a:defRPr sz="1120"/>
            </a:pPr>
            <a:r>
              <a:t>4. Optimal Image Quality at ( B0 &gt;= 7T ):</a:t>
            </a:r>
          </a:p>
          <a:p>
            <a:pPr lvl="1" marL="274313" indent="-91437" defTabSz="365760">
              <a:spcBef>
                <a:spcPts val="400"/>
              </a:spcBef>
              <a:defRPr sz="1120"/>
            </a:pPr>
            <a:r>
              <a:t>Highfield imaging at ( B0 = 7T ) and ( 8.5T ) offers excellent tissue contrast, with WM, GM, and CSF clearly distinguishable. CSF appears the brightest, followed by GM and WM.</a:t>
            </a:r>
          </a:p>
          <a:p>
            <a:pPr marL="91437" indent="-91437" defTabSz="365760">
              <a:spcBef>
                <a:spcPts val="400"/>
              </a:spcBef>
              <a:defRPr sz="1120"/>
            </a:pPr>
          </a:p>
          <a:p>
            <a:pPr marL="91437" indent="-91437" defTabSz="365760">
              <a:spcBef>
                <a:spcPts val="400"/>
              </a:spcBef>
              <a:defRPr sz="1120"/>
            </a:pPr>
            <a:r>
              <a:t>5. Clinical Implications of High ( B0 ):</a:t>
            </a:r>
          </a:p>
          <a:p>
            <a:pPr lvl="1" marL="274313" indent="-91437" defTabSz="365760">
              <a:spcBef>
                <a:spcPts val="400"/>
              </a:spcBef>
              <a:defRPr sz="1120"/>
            </a:pPr>
            <a:r>
              <a:t>Highfield MRI minimizes noise effects and enhances tissue differentiation in T2weighted imaging, making it ideal for detecting subtle structural changes and tissue abnormalities.</a:t>
            </a:r>
          </a:p>
        </p:txBody>
      </p:sp>
      <p:sp>
        <p:nvSpPr>
          <p:cNvPr id="98" name="Noisy MRI images for Patient 2 for T2 weights"/>
          <p:cNvSpPr txBox="1"/>
          <p:nvPr/>
        </p:nvSpPr>
        <p:spPr>
          <a:xfrm>
            <a:off x="462356" y="276224"/>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sz="4400">
                <a:latin typeface="Trebuchet MS"/>
                <a:ea typeface="Trebuchet MS"/>
                <a:cs typeface="Trebuchet MS"/>
                <a:sym typeface="Trebuchet MS"/>
              </a:defRPr>
            </a:lvl1pPr>
          </a:lstStyle>
          <a:p>
            <a:pPr/>
            <a:r>
              <a:t>Noisy MRI images for Patient 2 for T2 weights</a:t>
            </a:r>
          </a:p>
        </p:txBody>
      </p:sp>
      <p:pic>
        <p:nvPicPr>
          <p:cNvPr id="99" name="pasted-movie.png" descr="pasted-movie.png"/>
          <p:cNvPicPr>
            <a:picLocks noChangeAspect="1"/>
          </p:cNvPicPr>
          <p:nvPr/>
        </p:nvPicPr>
        <p:blipFill>
          <a:blip r:embed="rId2">
            <a:extLst/>
          </a:blip>
          <a:stretch>
            <a:fillRect/>
          </a:stretch>
        </p:blipFill>
        <p:spPr>
          <a:xfrm>
            <a:off x="6225859" y="1163572"/>
            <a:ext cx="4989200" cy="510709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MRI Resolution"/>
          <p:cNvSpPr txBox="1"/>
          <p:nvPr>
            <p:ph type="title"/>
          </p:nvPr>
        </p:nvSpPr>
        <p:spPr>
          <a:xfrm>
            <a:off x="616353" y="172623"/>
            <a:ext cx="10515601" cy="1325564"/>
          </a:xfrm>
          <a:prstGeom prst="rect">
            <a:avLst/>
          </a:prstGeom>
        </p:spPr>
        <p:txBody>
          <a:bodyPr/>
          <a:lstStyle/>
          <a:p>
            <a:pPr/>
            <a:r>
              <a:t>MRI Resolution</a:t>
            </a:r>
          </a:p>
        </p:txBody>
      </p:sp>
      <p:sp>
        <p:nvSpPr>
          <p:cNvPr id="102" name="Objective:…"/>
          <p:cNvSpPr txBox="1"/>
          <p:nvPr>
            <p:ph type="body" sz="half" idx="1"/>
          </p:nvPr>
        </p:nvSpPr>
        <p:spPr>
          <a:xfrm>
            <a:off x="630318" y="1309269"/>
            <a:ext cx="5562887" cy="4904362"/>
          </a:xfrm>
          <a:prstGeom prst="rect">
            <a:avLst/>
          </a:prstGeom>
        </p:spPr>
        <p:txBody>
          <a:bodyPr/>
          <a:lstStyle/>
          <a:p>
            <a:pPr marL="91437" indent="-91437" defTabSz="365760">
              <a:spcBef>
                <a:spcPts val="400"/>
              </a:spcBef>
              <a:defRPr b="1" sz="1120">
                <a:latin typeface="Times New Roman"/>
                <a:ea typeface="Times New Roman"/>
                <a:cs typeface="Times New Roman"/>
                <a:sym typeface="Times New Roman"/>
              </a:defRPr>
            </a:pPr>
            <a:r>
              <a:t>Objective:</a:t>
            </a:r>
          </a:p>
          <a:p>
            <a:pPr marL="91437" indent="-91437" defTabSz="365760">
              <a:spcBef>
                <a:spcPts val="400"/>
              </a:spcBef>
              <a:defRPr sz="1120">
                <a:latin typeface="Times New Roman"/>
                <a:ea typeface="Times New Roman"/>
                <a:cs typeface="Times New Roman"/>
                <a:sym typeface="Times New Roman"/>
              </a:defRPr>
            </a:pPr>
            <a:r>
              <a:t>To modify the spatial resolution and slice thickness of MRI data for better simulation and analysis of image quality, contrast, and SNR (SignaltoNoise Ratio).</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 Methodology:</a:t>
            </a:r>
          </a:p>
          <a:p>
            <a:pPr marL="91437" indent="-91437" defTabSz="365760">
              <a:spcBef>
                <a:spcPts val="400"/>
              </a:spcBef>
              <a:defRPr sz="1120">
                <a:latin typeface="Times New Roman"/>
                <a:ea typeface="Times New Roman"/>
                <a:cs typeface="Times New Roman"/>
                <a:sym typeface="Times New Roman"/>
              </a:defRPr>
            </a:pPr>
            <a:r>
              <a:t>1. Initial Data Structure:</a:t>
            </a:r>
          </a:p>
          <a:p>
            <a:pPr lvl="1" marL="274313" indent="-91437" defTabSz="365760">
              <a:spcBef>
                <a:spcPts val="400"/>
              </a:spcBef>
              <a:defRPr sz="1120">
                <a:latin typeface="Times New Roman"/>
                <a:ea typeface="Times New Roman"/>
                <a:cs typeface="Times New Roman"/>
                <a:sym typeface="Times New Roman"/>
              </a:defRPr>
            </a:pPr>
            <a:r>
              <a:t>The noisy MRI data for two patients (Patient 1 and Patient 2) was stored at (B0 = 3T) for T1and T2weighted imaging.</a:t>
            </a:r>
          </a:p>
          <a:p>
            <a:pPr lvl="1" marL="274313" indent="-91437" defTabSz="365760">
              <a:spcBef>
                <a:spcPts val="400"/>
              </a:spcBef>
              <a:defRPr sz="1120">
                <a:latin typeface="Times New Roman"/>
                <a:ea typeface="Times New Roman"/>
                <a:cs typeface="Times New Roman"/>
                <a:sym typeface="Times New Roman"/>
              </a:defRPr>
            </a:pPr>
            <a:r>
              <a:t>Original resolution: 1mm isotropic slices with a shape of ( (160, 192, 224) ).</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2. Resampling:</a:t>
            </a:r>
          </a:p>
          <a:p>
            <a:pPr lvl="1" marL="274313" indent="-91437" defTabSz="365760">
              <a:spcBef>
                <a:spcPts val="400"/>
              </a:spcBef>
              <a:defRPr sz="1120">
                <a:latin typeface="Times New Roman"/>
                <a:ea typeface="Times New Roman"/>
                <a:cs typeface="Times New Roman"/>
                <a:sym typeface="Times New Roman"/>
              </a:defRPr>
            </a:pPr>
            <a:r>
              <a:t>The original isotropic resolution was resampled into:</a:t>
            </a:r>
          </a:p>
          <a:p>
            <a:pPr lvl="1" marL="274313" indent="-91437" defTabSz="365760">
              <a:spcBef>
                <a:spcPts val="400"/>
              </a:spcBef>
              <a:defRPr sz="1120">
                <a:latin typeface="Times New Roman"/>
                <a:ea typeface="Times New Roman"/>
                <a:cs typeface="Times New Roman"/>
                <a:sym typeface="Times New Roman"/>
              </a:defRPr>
            </a:pPr>
            <a:r>
              <a:t>Inplane resolution: 1mm × 1mm and 2mm × 2mm.</a:t>
            </a:r>
          </a:p>
          <a:p>
            <a:pPr lvl="1" marL="274313" indent="-91437" defTabSz="365760">
              <a:spcBef>
                <a:spcPts val="400"/>
              </a:spcBef>
              <a:defRPr sz="1120">
                <a:latin typeface="Times New Roman"/>
                <a:ea typeface="Times New Roman"/>
                <a:cs typeface="Times New Roman"/>
                <a:sym typeface="Times New Roman"/>
              </a:defRPr>
            </a:pPr>
            <a:r>
              <a:t>Slice thickness: 1mm, 2mm, 5mm, and 10mm.</a:t>
            </a:r>
          </a:p>
          <a:p>
            <a:pPr lvl="1" marL="274313" indent="-91437" defTabSz="365760">
              <a:spcBef>
                <a:spcPts val="400"/>
              </a:spcBef>
              <a:defRPr sz="1120">
                <a:latin typeface="Times New Roman"/>
                <a:ea typeface="Times New Roman"/>
                <a:cs typeface="Times New Roman"/>
                <a:sym typeface="Times New Roman"/>
              </a:defRPr>
            </a:pPr>
            <a:r>
              <a:t>Implemented resampling functions to adjust voxel sizes while maintaining anatomical integrity.</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3. Resulting Resampled Structure:</a:t>
            </a:r>
          </a:p>
          <a:p>
            <a:pPr lvl="1" marL="274313" indent="-91437" defTabSz="365760">
              <a:spcBef>
                <a:spcPts val="400"/>
              </a:spcBef>
              <a:defRPr sz="1120">
                <a:latin typeface="Times New Roman"/>
                <a:ea typeface="Times New Roman"/>
                <a:cs typeface="Times New Roman"/>
                <a:sym typeface="Times New Roman"/>
              </a:defRPr>
            </a:pPr>
            <a:r>
              <a:t>Resampled resolutions for both patients include various combinations:</a:t>
            </a:r>
          </a:p>
          <a:p>
            <a:pPr lvl="1" marL="274313" indent="-91437" defTabSz="365760">
              <a:spcBef>
                <a:spcPts val="400"/>
              </a:spcBef>
              <a:defRPr sz="1120">
                <a:latin typeface="Times New Roman"/>
                <a:ea typeface="Times New Roman"/>
                <a:cs typeface="Times New Roman"/>
                <a:sym typeface="Times New Roman"/>
              </a:defRPr>
            </a:pPr>
            <a:r>
              <a:t>( 1mm times 1mm ): ( (160, 192, 224) ), ( 1mm times 2mm ): ( (160, 96, 224) ), and so on. </a:t>
            </a:r>
          </a:p>
          <a:p>
            <a:pPr lvl="1" marL="274313" indent="-91437" defTabSz="365760">
              <a:spcBef>
                <a:spcPts val="400"/>
              </a:spcBef>
              <a:defRPr sz="1120">
                <a:latin typeface="Times New Roman"/>
                <a:ea typeface="Times New Roman"/>
                <a:cs typeface="Times New Roman"/>
                <a:sym typeface="Times New Roman"/>
              </a:defRPr>
            </a:pPr>
            <a:r>
              <a:t>Example for T1weighted: At ( 2mm times 2mm ) resolution with 5mm slice thickness, the shape is ( (80, 38, 112) ).</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5. Impact of Resampling:</a:t>
            </a:r>
          </a:p>
          <a:p>
            <a:pPr marL="91437" indent="-91437" defTabSz="365760">
              <a:spcBef>
                <a:spcPts val="400"/>
              </a:spcBef>
              <a:defRPr sz="1120">
                <a:latin typeface="Times New Roman"/>
                <a:ea typeface="Times New Roman"/>
                <a:cs typeface="Times New Roman"/>
                <a:sym typeface="Times New Roman"/>
              </a:defRPr>
            </a:pPr>
            <a:r>
              <a:t>   Image Quality: Higher resolutions retain finer details but have larger data sizes.</a:t>
            </a:r>
          </a:p>
          <a:p>
            <a:pPr marL="91437" indent="-91437" defTabSz="365760">
              <a:spcBef>
                <a:spcPts val="400"/>
              </a:spcBef>
              <a:defRPr sz="1120">
                <a:latin typeface="Times New Roman"/>
                <a:ea typeface="Times New Roman"/>
                <a:cs typeface="Times New Roman"/>
                <a:sym typeface="Times New Roman"/>
              </a:defRPr>
            </a:pPr>
            <a:r>
              <a:t>   SNR: Thicker slices and lower inplane resolutions reduce SNR, leading to degraded image quality.</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 How This Solution Was Achieved:</a:t>
            </a:r>
          </a:p>
          <a:p>
            <a:pPr marL="91437" indent="-91437" defTabSz="365760">
              <a:spcBef>
                <a:spcPts val="400"/>
              </a:spcBef>
              <a:defRPr sz="1120">
                <a:latin typeface="Times New Roman"/>
                <a:ea typeface="Times New Roman"/>
                <a:cs typeface="Times New Roman"/>
                <a:sym typeface="Times New Roman"/>
              </a:defRPr>
            </a:pPr>
            <a:r>
              <a:t>1. Loaded noisy MRI data for T1 and T2 modalities for each patient at (B0 = 3T).</a:t>
            </a:r>
          </a:p>
          <a:p>
            <a:pPr marL="91437" indent="-91437" defTabSz="365760">
              <a:spcBef>
                <a:spcPts val="400"/>
              </a:spcBef>
              <a:defRPr sz="1120">
                <a:latin typeface="Times New Roman"/>
                <a:ea typeface="Times New Roman"/>
                <a:cs typeface="Times New Roman"/>
                <a:sym typeface="Times New Roman"/>
              </a:defRPr>
            </a:pPr>
            <a:r>
              <a:t>2. Developed resampling functions to adjust spatial resolution:</a:t>
            </a:r>
          </a:p>
          <a:p>
            <a:pPr marL="91437" indent="-91437" defTabSz="365760">
              <a:spcBef>
                <a:spcPts val="400"/>
              </a:spcBef>
              <a:defRPr sz="1120">
                <a:latin typeface="Times New Roman"/>
                <a:ea typeface="Times New Roman"/>
                <a:cs typeface="Times New Roman"/>
                <a:sym typeface="Times New Roman"/>
              </a:defRPr>
            </a:pPr>
            <a:r>
              <a:t>   For slice thickness, resampled along the zaxis.</a:t>
            </a:r>
          </a:p>
          <a:p>
            <a:pPr marL="91437" indent="-91437" defTabSz="365760">
              <a:spcBef>
                <a:spcPts val="400"/>
              </a:spcBef>
              <a:defRPr sz="1120">
                <a:latin typeface="Times New Roman"/>
                <a:ea typeface="Times New Roman"/>
                <a:cs typeface="Times New Roman"/>
                <a:sym typeface="Times New Roman"/>
              </a:defRPr>
            </a:pPr>
            <a:r>
              <a:t>   For inplane resolution, resampled along xand yaxes.</a:t>
            </a:r>
          </a:p>
          <a:p>
            <a:pPr marL="91437" indent="-91437" defTabSz="365760">
              <a:spcBef>
                <a:spcPts val="400"/>
              </a:spcBef>
              <a:defRPr sz="1120">
                <a:latin typeface="Times New Roman"/>
                <a:ea typeface="Times New Roman"/>
                <a:cs typeface="Times New Roman"/>
                <a:sym typeface="Times New Roman"/>
              </a:defRPr>
            </a:pPr>
            <a:r>
              <a:t>3. Stored results in a structured format to capture all combinations of resolutions and slice thicknesses.</a:t>
            </a:r>
          </a:p>
          <a:p>
            <a:pPr marL="91437" indent="-91437" defTabSz="365760">
              <a:spcBef>
                <a:spcPts val="400"/>
              </a:spcBef>
              <a:defRPr sz="1120">
                <a:latin typeface="Times New Roman"/>
                <a:ea typeface="Times New Roman"/>
                <a:cs typeface="Times New Roman"/>
                <a:sym typeface="Times New Roman"/>
              </a:defRPr>
            </a:pPr>
            <a:r>
              <a:t>4. Verified resampling by comparing shapes and visualizing resultant MRI images for all combinations.</a:t>
            </a:r>
          </a:p>
          <a:p>
            <a:pPr marL="91437" indent="-91437" defTabSz="365760">
              <a:spcBef>
                <a:spcPts val="400"/>
              </a:spcBef>
              <a:defRPr sz="1120">
                <a:latin typeface="Times New Roman"/>
                <a:ea typeface="Times New Roman"/>
                <a:cs typeface="Times New Roman"/>
                <a:sym typeface="Times New Roman"/>
              </a:defRPr>
            </a:pPr>
          </a:p>
          <a:p>
            <a:pPr marL="91437" indent="-91437" defTabSz="365760">
              <a:spcBef>
                <a:spcPts val="400"/>
              </a:spcBef>
              <a:defRPr sz="1120">
                <a:latin typeface="Times New Roman"/>
                <a:ea typeface="Times New Roman"/>
                <a:cs typeface="Times New Roman"/>
                <a:sym typeface="Times New Roman"/>
              </a:defRPr>
            </a:pPr>
            <a:r>
              <a:t>This process allowed us to simulate realistic changes in MRI resolution and analyze their impact on SNR and image quality effectively. Let me know if you'd like to elaborate on any specific step!</a:t>
            </a:r>
          </a:p>
        </p:txBody>
      </p:sp>
      <p:sp>
        <p:nvSpPr>
          <p:cNvPr id="103" name="How This Solution Was Achieved:…"/>
          <p:cNvSpPr txBox="1"/>
          <p:nvPr/>
        </p:nvSpPr>
        <p:spPr>
          <a:xfrm>
            <a:off x="6443451" y="1444496"/>
            <a:ext cx="5017395" cy="39446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How This Solution Was Achieved:</a:t>
            </a:r>
          </a:p>
          <a:p>
            <a:pPr marL="213894" indent="-213894">
              <a:buSzPct val="100000"/>
              <a:buAutoNum type="arabicPeriod" startAt="1"/>
              <a:defRPr sz="1400">
                <a:latin typeface="Times New Roman"/>
                <a:ea typeface="Times New Roman"/>
                <a:cs typeface="Times New Roman"/>
                <a:sym typeface="Times New Roman"/>
              </a:defRPr>
            </a:pPr>
            <a:r>
              <a:t>Loaded noisy MRI data for T1 and T2 modalities for each patient at (B0 = 3T).</a:t>
            </a:r>
          </a:p>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2. Developed resampling functions to adjust spatial resolution:</a:t>
            </a:r>
          </a:p>
          <a:p>
            <a:pPr>
              <a:defRPr sz="1400">
                <a:latin typeface="Times New Roman"/>
                <a:ea typeface="Times New Roman"/>
                <a:cs typeface="Times New Roman"/>
                <a:sym typeface="Times New Roman"/>
              </a:defRPr>
            </a:pPr>
            <a:r>
              <a:t>    For slice thickness, resampled along the zaxis.</a:t>
            </a:r>
          </a:p>
          <a:p>
            <a:pPr>
              <a:defRPr sz="1400">
                <a:latin typeface="Times New Roman"/>
                <a:ea typeface="Times New Roman"/>
                <a:cs typeface="Times New Roman"/>
                <a:sym typeface="Times New Roman"/>
              </a:defRPr>
            </a:pPr>
            <a:r>
              <a:t>    For inplane resolution, resampled along x and yaxes.</a:t>
            </a:r>
          </a:p>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3. Stored results in a structured format to capture all combinations of resolutions and slice thicknesses.</a:t>
            </a:r>
          </a:p>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4. Verified resampling by comparing shapes and visualizing resultant MRI images for all combinations.</a:t>
            </a:r>
          </a:p>
          <a:p>
            <a:pPr>
              <a:defRPr sz="1400">
                <a:latin typeface="Times New Roman"/>
                <a:ea typeface="Times New Roman"/>
                <a:cs typeface="Times New Roman"/>
                <a:sym typeface="Times New Roman"/>
              </a:defRPr>
            </a:pPr>
          </a:p>
          <a:p>
            <a:pPr>
              <a:defRPr sz="1400">
                <a:latin typeface="Times New Roman"/>
                <a:ea typeface="Times New Roman"/>
                <a:cs typeface="Times New Roman"/>
                <a:sym typeface="Times New Roman"/>
              </a:defRPr>
            </a:pPr>
            <a:r>
              <a:t>This process allowed us to simulate realistic changes in MRI resolution and analyze their impact on SNR and image quality effectively. Let me know if you'd like to elaborate on any specific step!</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T1 and T2 Noisy SI maps for Patient  1 at B0 = 3T"/>
          <p:cNvSpPr txBox="1"/>
          <p:nvPr>
            <p:ph type="title"/>
          </p:nvPr>
        </p:nvSpPr>
        <p:spPr>
          <a:prstGeom prst="rect">
            <a:avLst/>
          </a:prstGeom>
        </p:spPr>
        <p:txBody>
          <a:bodyPr/>
          <a:lstStyle/>
          <a:p>
            <a:pPr/>
            <a:r>
              <a:t>T1 and T2 Noisy SI maps for Patient  1 at B0 = 3T</a:t>
            </a:r>
          </a:p>
        </p:txBody>
      </p:sp>
      <p:pic>
        <p:nvPicPr>
          <p:cNvPr id="106" name="pasted-movie.png" descr="pasted-movie.png"/>
          <p:cNvPicPr>
            <a:picLocks noChangeAspect="1"/>
          </p:cNvPicPr>
          <p:nvPr/>
        </p:nvPicPr>
        <p:blipFill>
          <a:blip r:embed="rId2">
            <a:extLst/>
          </a:blip>
          <a:stretch>
            <a:fillRect/>
          </a:stretch>
        </p:blipFill>
        <p:spPr>
          <a:xfrm>
            <a:off x="645148" y="1704017"/>
            <a:ext cx="5481331" cy="3953287"/>
          </a:xfrm>
          <a:prstGeom prst="rect">
            <a:avLst/>
          </a:prstGeom>
          <a:ln w="12700">
            <a:miter lim="400000"/>
          </a:ln>
        </p:spPr>
      </p:pic>
      <p:pic>
        <p:nvPicPr>
          <p:cNvPr id="107" name="pasted-movie.png" descr="pasted-movie.png"/>
          <p:cNvPicPr>
            <a:picLocks noChangeAspect="1"/>
          </p:cNvPicPr>
          <p:nvPr/>
        </p:nvPicPr>
        <p:blipFill>
          <a:blip r:embed="rId3">
            <a:extLst/>
          </a:blip>
          <a:stretch>
            <a:fillRect/>
          </a:stretch>
        </p:blipFill>
        <p:spPr>
          <a:xfrm>
            <a:off x="6386591" y="1704017"/>
            <a:ext cx="5481331" cy="3953287"/>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1 and T2 Noisy SI maps for Patient  2 at B0 = 3T"/>
          <p:cNvSpPr txBox="1"/>
          <p:nvPr>
            <p:ph type="title"/>
          </p:nvPr>
        </p:nvSpPr>
        <p:spPr>
          <a:prstGeom prst="rect">
            <a:avLst/>
          </a:prstGeom>
        </p:spPr>
        <p:txBody>
          <a:bodyPr/>
          <a:lstStyle/>
          <a:p>
            <a:pPr/>
            <a:r>
              <a:t>T1 and T2 Noisy SI maps for Patient  2 at B0 = 3T</a:t>
            </a:r>
          </a:p>
        </p:txBody>
      </p:sp>
      <p:sp>
        <p:nvSpPr>
          <p:cNvPr id="110" name="Double-click to edit"/>
          <p:cNvSpPr txBox="1"/>
          <p:nvPr>
            <p:ph type="body" idx="1"/>
          </p:nvPr>
        </p:nvSpPr>
        <p:spPr>
          <a:xfrm>
            <a:off x="728196" y="1870077"/>
            <a:ext cx="10515601" cy="4351339"/>
          </a:xfrm>
          <a:prstGeom prst="rect">
            <a:avLst/>
          </a:prstGeom>
        </p:spPr>
        <p:txBody>
          <a:bodyPr/>
          <a:lstStyle/>
          <a:p>
            <a:pPr/>
          </a:p>
        </p:txBody>
      </p:sp>
      <p:pic>
        <p:nvPicPr>
          <p:cNvPr id="111" name="pasted-movie.png" descr="pasted-movie.png"/>
          <p:cNvPicPr>
            <a:picLocks noChangeAspect="1"/>
          </p:cNvPicPr>
          <p:nvPr/>
        </p:nvPicPr>
        <p:blipFill>
          <a:blip r:embed="rId2">
            <a:extLst/>
          </a:blip>
          <a:stretch>
            <a:fillRect/>
          </a:stretch>
        </p:blipFill>
        <p:spPr>
          <a:xfrm>
            <a:off x="738535" y="1870077"/>
            <a:ext cx="5151220" cy="3715203"/>
          </a:xfrm>
          <a:prstGeom prst="rect">
            <a:avLst/>
          </a:prstGeom>
          <a:ln w="12700">
            <a:miter lim="400000"/>
          </a:ln>
        </p:spPr>
      </p:pic>
      <p:pic>
        <p:nvPicPr>
          <p:cNvPr id="112" name="pasted-movie.png" descr="pasted-movie.png"/>
          <p:cNvPicPr>
            <a:picLocks noChangeAspect="1"/>
          </p:cNvPicPr>
          <p:nvPr/>
        </p:nvPicPr>
        <p:blipFill>
          <a:blip r:embed="rId3">
            <a:extLst/>
          </a:blip>
          <a:stretch>
            <a:fillRect/>
          </a:stretch>
        </p:blipFill>
        <p:spPr>
          <a:xfrm>
            <a:off x="6449524" y="1870077"/>
            <a:ext cx="5151220" cy="371520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Metrics Analysis: Comparing Contrast for different thickness for Patient1 and Patient2"/>
          <p:cNvSpPr txBox="1"/>
          <p:nvPr>
            <p:ph type="title"/>
          </p:nvPr>
        </p:nvSpPr>
        <p:spPr>
          <a:prstGeom prst="rect">
            <a:avLst/>
          </a:prstGeom>
        </p:spPr>
        <p:txBody>
          <a:bodyPr/>
          <a:lstStyle/>
          <a:p>
            <a:pPr defTabSz="850391">
              <a:defRPr sz="4092"/>
            </a:pPr>
            <a:r>
              <a:rPr u="sng"/>
              <a:t>Metrics Analysis:</a:t>
            </a:r>
            <a:r>
              <a:t> Comparing Contrast for different thickness for Patient1 and Patient2</a:t>
            </a:r>
          </a:p>
        </p:txBody>
      </p:sp>
      <p:sp>
        <p:nvSpPr>
          <p:cNvPr id="115" name="PatientSpecific Insights:…"/>
          <p:cNvSpPr txBox="1"/>
          <p:nvPr>
            <p:ph type="body" sz="half" idx="1"/>
          </p:nvPr>
        </p:nvSpPr>
        <p:spPr>
          <a:xfrm>
            <a:off x="838200" y="1825625"/>
            <a:ext cx="4487958" cy="4440243"/>
          </a:xfrm>
          <a:prstGeom prst="rect">
            <a:avLst/>
          </a:prstGeom>
        </p:spPr>
        <p:txBody>
          <a:bodyPr/>
          <a:lstStyle/>
          <a:p>
            <a:pPr marL="0" indent="0" defTabSz="416052">
              <a:lnSpc>
                <a:spcPct val="100000"/>
              </a:lnSpc>
              <a:spcBef>
                <a:spcPts val="1400"/>
              </a:spcBef>
              <a:buSzTx/>
              <a:buFontTx/>
              <a:buNone/>
              <a:defRPr b="1" sz="1092">
                <a:latin typeface="Times Roman"/>
                <a:ea typeface="Times Roman"/>
                <a:cs typeface="Times Roman"/>
                <a:sym typeface="Times Roman"/>
              </a:defRPr>
            </a:pPr>
            <a:r>
              <a:t>PatientSpecific Insights:</a:t>
            </a:r>
          </a:p>
          <a:p>
            <a:pPr marL="416052" indent="-288925" defTabSz="416052">
              <a:lnSpc>
                <a:spcPct val="100000"/>
              </a:lnSpc>
              <a:buFont typeface="Times Roman"/>
              <a:buAutoNum type="arabicPeriod" startAt="1"/>
              <a:defRPr b="1" sz="1092">
                <a:latin typeface="Times Roman"/>
                <a:ea typeface="Times Roman"/>
                <a:cs typeface="Times Roman"/>
                <a:sym typeface="Times Roman"/>
              </a:defRPr>
            </a:pPr>
            <a:r>
              <a:t>Patient 1  T1 Weighted:</a:t>
            </a:r>
            <a:endParaRPr b="0"/>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Contrast peaks at </a:t>
            </a:r>
            <a:r>
              <a:rPr b="1"/>
              <a:t>2mm slice thickness</a:t>
            </a:r>
            <a:r>
              <a:t> for both inplane resolutions and declines steadily with further thickness increases.</a:t>
            </a:r>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At </a:t>
            </a:r>
            <a:r>
              <a:rPr b="1"/>
              <a:t>10mm slice thickness</a:t>
            </a:r>
            <a:r>
              <a:t>, the contrast drops to around </a:t>
            </a:r>
            <a:r>
              <a:rPr b="1"/>
              <a:t>0.48</a:t>
            </a:r>
            <a:r>
              <a:t> for 1mm inplane and </a:t>
            </a:r>
            <a:r>
              <a:rPr b="1"/>
              <a:t>0.52</a:t>
            </a:r>
            <a:r>
              <a:t> for 2mm inplane.</a:t>
            </a:r>
          </a:p>
          <a:p>
            <a:pPr marL="416052" indent="-288925" defTabSz="416052">
              <a:lnSpc>
                <a:spcPct val="100000"/>
              </a:lnSpc>
              <a:buFont typeface="Times Roman"/>
              <a:buAutoNum type="arabicPeriod" startAt="2"/>
              <a:defRPr i="1" sz="1092">
                <a:latin typeface="Times Roman"/>
                <a:ea typeface="Times Roman"/>
                <a:cs typeface="Times Roman"/>
                <a:sym typeface="Times Roman"/>
              </a:defRPr>
            </a:pPr>
            <a:r>
              <a:t>Patient 1  T2Weighted:</a:t>
            </a:r>
            <a:endParaRPr i="0"/>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T2weighted images follow a similar trend, with the highest contrast observed at </a:t>
            </a:r>
            <a:r>
              <a:rPr b="1"/>
              <a:t>2mm slice thickness</a:t>
            </a:r>
            <a:r>
              <a:t>.</a:t>
            </a:r>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For </a:t>
            </a:r>
            <a:r>
              <a:rPr b="1"/>
              <a:t>10mm slice thickness</a:t>
            </a:r>
            <a:r>
              <a:t>, the contrast reduces to approximately </a:t>
            </a:r>
            <a:r>
              <a:rPr b="1"/>
              <a:t>0.3</a:t>
            </a:r>
            <a:r>
              <a:t> for 1mm inplane and </a:t>
            </a:r>
            <a:r>
              <a:rPr b="1"/>
              <a:t>0.35</a:t>
            </a:r>
            <a:r>
              <a:t> for 2mm inplane.</a:t>
            </a:r>
          </a:p>
          <a:p>
            <a:pPr marL="416052" indent="-288925" defTabSz="416052">
              <a:lnSpc>
                <a:spcPct val="100000"/>
              </a:lnSpc>
              <a:buFont typeface="Times Roman"/>
              <a:buAutoNum type="arabicPeriod" startAt="2"/>
              <a:defRPr b="1" sz="1092">
                <a:latin typeface="Times Roman"/>
                <a:ea typeface="Times Roman"/>
                <a:cs typeface="Times Roman"/>
                <a:sym typeface="Times Roman"/>
              </a:defRPr>
            </a:pPr>
            <a:r>
              <a:t>Patient 2  T1 Weighted:</a:t>
            </a:r>
            <a:endParaRPr b="0"/>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Similar to Patient 1, contrast peaks at </a:t>
            </a:r>
            <a:r>
              <a:rPr b="1"/>
              <a:t>2mm slice thickness</a:t>
            </a:r>
            <a:r>
              <a:t>, with </a:t>
            </a:r>
            <a:r>
              <a:rPr b="1"/>
              <a:t>0.58</a:t>
            </a:r>
            <a:r>
              <a:t> for 1mm inplane and </a:t>
            </a:r>
            <a:r>
              <a:rPr b="1"/>
              <a:t>0.56</a:t>
            </a:r>
            <a:r>
              <a:t> for 2mm inplane.</a:t>
            </a:r>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Contrast reduces significantly at </a:t>
            </a:r>
            <a:r>
              <a:rPr b="1"/>
              <a:t>10mm slice thickness</a:t>
            </a:r>
            <a:r>
              <a:t>, reaching </a:t>
            </a:r>
            <a:r>
              <a:rPr b="1"/>
              <a:t>0.48</a:t>
            </a:r>
            <a:r>
              <a:t> for 1mm inplane and </a:t>
            </a:r>
            <a:r>
              <a:rPr b="1"/>
              <a:t>0.50</a:t>
            </a:r>
            <a:r>
              <a:t> for 2mm inplane.</a:t>
            </a:r>
          </a:p>
          <a:p>
            <a:pPr marL="416052" indent="-288925" defTabSz="416052">
              <a:lnSpc>
                <a:spcPct val="100000"/>
              </a:lnSpc>
              <a:buFont typeface="Times Roman"/>
              <a:buAutoNum type="arabicPeriod" startAt="4"/>
              <a:defRPr i="1" sz="1092">
                <a:latin typeface="Times Roman"/>
                <a:ea typeface="Times Roman"/>
                <a:cs typeface="Times Roman"/>
                <a:sym typeface="Times Roman"/>
              </a:defRPr>
            </a:pPr>
            <a:r>
              <a:t>Patient 2  T2Weighted:</a:t>
            </a:r>
            <a:endParaRPr i="0"/>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T2weighted contrast is lower compared to T1weighted images.</a:t>
            </a:r>
          </a:p>
          <a:p>
            <a:pPr lvl="1" marL="832104" indent="-288925" defTabSz="416052">
              <a:lnSpc>
                <a:spcPct val="100000"/>
              </a:lnSpc>
              <a:spcBef>
                <a:spcPts val="0"/>
              </a:spcBef>
              <a:buFont typeface="Times Roman"/>
              <a:buChar char="◦"/>
              <a:defRPr sz="1092">
                <a:latin typeface="Times Roman"/>
                <a:ea typeface="Times Roman"/>
                <a:cs typeface="Times Roman"/>
                <a:sym typeface="Times Roman"/>
              </a:defRPr>
            </a:pPr>
            <a:r>
              <a:t>At </a:t>
            </a:r>
            <a:r>
              <a:rPr b="1"/>
              <a:t>10mm slice thickness</a:t>
            </a:r>
            <a:r>
              <a:t>, contrast drops to approximately </a:t>
            </a:r>
            <a:r>
              <a:rPr b="1"/>
              <a:t>0.2</a:t>
            </a:r>
            <a:r>
              <a:t> for 1mm inplane and </a:t>
            </a:r>
            <a:r>
              <a:rPr b="1"/>
              <a:t>0.25</a:t>
            </a:r>
            <a:r>
              <a:t> for 2mm inplane.</a:t>
            </a:r>
          </a:p>
        </p:txBody>
      </p:sp>
      <p:pic>
        <p:nvPicPr>
          <p:cNvPr id="116" name="pasted-movie.png" descr="pasted-movie.png"/>
          <p:cNvPicPr>
            <a:picLocks noChangeAspect="1"/>
          </p:cNvPicPr>
          <p:nvPr/>
        </p:nvPicPr>
        <p:blipFill>
          <a:blip r:embed="rId2">
            <a:extLst/>
          </a:blip>
          <a:stretch>
            <a:fillRect/>
          </a:stretch>
        </p:blipFill>
        <p:spPr>
          <a:xfrm>
            <a:off x="5323423" y="2381330"/>
            <a:ext cx="6699801" cy="332883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 name="Title 1"/>
          <p:cNvSpPr txBox="1"/>
          <p:nvPr>
            <p:ph type="title"/>
          </p:nvPr>
        </p:nvSpPr>
        <p:spPr>
          <a:prstGeom prst="rect">
            <a:avLst/>
          </a:prstGeom>
        </p:spPr>
        <p:txBody>
          <a:bodyPr/>
          <a:lstStyle>
            <a:lvl1pPr defTabSz="457200">
              <a:lnSpc>
                <a:spcPct val="100000"/>
              </a:lnSpc>
              <a:spcBef>
                <a:spcPts val="1600"/>
              </a:spcBef>
              <a:defRPr b="1" sz="2133">
                <a:latin typeface="Arial"/>
                <a:ea typeface="Arial"/>
                <a:cs typeface="Arial"/>
                <a:sym typeface="Arial"/>
              </a:defRPr>
            </a:lvl1pPr>
          </a:lstStyle>
          <a:p>
            <a:pPr/>
            <a:r>
              <a:t>Synthetic MRI Image Simulation Using 3D OASIS Dataset</a:t>
            </a:r>
            <a:endParaRPr b="0" sz="1200">
              <a:latin typeface="Times Roman"/>
              <a:ea typeface="Times Roman"/>
              <a:cs typeface="Times Roman"/>
              <a:sym typeface="Times Roman"/>
            </a:endParaRPr>
          </a:p>
        </p:txBody>
      </p:sp>
      <p:sp>
        <p:nvSpPr>
          <p:cNvPr id="42" name="Content Placeholder 2"/>
          <p:cNvSpPr txBox="1"/>
          <p:nvPr>
            <p:ph type="body" idx="1"/>
          </p:nvPr>
        </p:nvSpPr>
        <p:spPr>
          <a:prstGeom prst="rect">
            <a:avLst/>
          </a:prstGeom>
        </p:spPr>
        <p:txBody>
          <a:bodyPr/>
          <a:lstStyle/>
          <a:p>
            <a:pPr marL="457200" indent="-317500" defTabSz="457200">
              <a:lnSpc>
                <a:spcPct val="100000"/>
              </a:lnSpc>
              <a:spcBef>
                <a:spcPts val="0"/>
              </a:spcBef>
              <a:defRPr sz="1866">
                <a:latin typeface="Arial"/>
                <a:ea typeface="Arial"/>
                <a:cs typeface="Arial"/>
                <a:sym typeface="Arial"/>
              </a:defRPr>
            </a:pPr>
            <a:r>
              <a:rPr b="1"/>
              <a:t>Objective:</a:t>
            </a:r>
            <a:br>
              <a:rPr b="1"/>
            </a:br>
            <a:r>
              <a:t>This project focuses on simulating Magnetic Resonance Imaging (MRI) at different magnetic field strengths (B0) using the 3D OASIS dataset. By leveraging tissuespecific maps, synthetic MRI images are generated to study the effects of varying imaging parameters.</a:t>
            </a:r>
            <a:br/>
            <a:br/>
          </a:p>
          <a:p>
            <a:pPr marL="457200" indent="-317500" defTabSz="457200">
              <a:lnSpc>
                <a:spcPct val="100000"/>
              </a:lnSpc>
              <a:spcBef>
                <a:spcPts val="0"/>
              </a:spcBef>
              <a:defRPr b="1" sz="1866">
                <a:latin typeface="Arial"/>
                <a:ea typeface="Arial"/>
                <a:cs typeface="Arial"/>
                <a:sym typeface="Arial"/>
              </a:defRPr>
            </a:pPr>
            <a:r>
              <a:t>Dataset Overview:</a:t>
            </a:r>
            <a:endParaRPr b="0"/>
          </a:p>
          <a:p>
            <a:pPr lvl="1" marL="914400" indent="-317500" defTabSz="457200">
              <a:lnSpc>
                <a:spcPct val="100000"/>
              </a:lnSpc>
              <a:spcBef>
                <a:spcPts val="0"/>
              </a:spcBef>
              <a:buChar char="◦"/>
              <a:defRPr sz="1866">
                <a:latin typeface="Arial"/>
                <a:ea typeface="Arial"/>
                <a:cs typeface="Arial"/>
                <a:sym typeface="Arial"/>
              </a:defRPr>
            </a:pPr>
            <a:r>
              <a:t>The </a:t>
            </a:r>
            <a:r>
              <a:rPr b="1"/>
              <a:t>OASIS (Open Access Series of Imaging Studies)</a:t>
            </a:r>
            <a:r>
              <a:t> dataset provides highquality 3D brain tissue maps.</a:t>
            </a:r>
          </a:p>
          <a:p>
            <a:pPr lvl="1" marL="914400" indent="-317500" defTabSz="457200">
              <a:lnSpc>
                <a:spcPct val="100000"/>
              </a:lnSpc>
              <a:spcBef>
                <a:spcPts val="0"/>
              </a:spcBef>
              <a:buChar char="◦"/>
              <a:defRPr sz="1866">
                <a:latin typeface="Arial"/>
                <a:ea typeface="Arial"/>
                <a:cs typeface="Arial"/>
                <a:sym typeface="Arial"/>
              </a:defRPr>
            </a:pPr>
            <a:r>
              <a:t>Tissue types include:</a:t>
            </a:r>
          </a:p>
          <a:p>
            <a:pPr lvl="2" marL="1371600" indent="-317500" defTabSz="457200">
              <a:lnSpc>
                <a:spcPct val="100000"/>
              </a:lnSpc>
              <a:spcBef>
                <a:spcPts val="0"/>
              </a:spcBef>
              <a:buChar char="▪"/>
              <a:defRPr b="1" sz="1866">
                <a:latin typeface="Arial"/>
                <a:ea typeface="Arial"/>
                <a:cs typeface="Arial"/>
                <a:sym typeface="Arial"/>
              </a:defRPr>
            </a:pPr>
            <a:r>
              <a:t>White Matter (WM)</a:t>
            </a:r>
            <a:endParaRPr b="0"/>
          </a:p>
          <a:p>
            <a:pPr lvl="2" marL="1371600" indent="-317500" defTabSz="457200">
              <a:lnSpc>
                <a:spcPct val="100000"/>
              </a:lnSpc>
              <a:spcBef>
                <a:spcPts val="0"/>
              </a:spcBef>
              <a:buChar char="▪"/>
              <a:defRPr b="1" sz="1866">
                <a:latin typeface="Arial"/>
                <a:ea typeface="Arial"/>
                <a:cs typeface="Arial"/>
                <a:sym typeface="Arial"/>
              </a:defRPr>
            </a:pPr>
            <a:r>
              <a:t>Gray Matter (GM)</a:t>
            </a:r>
            <a:endParaRPr b="0"/>
          </a:p>
          <a:p>
            <a:pPr lvl="2" marL="1371600" indent="-317500" defTabSz="457200">
              <a:lnSpc>
                <a:spcPct val="100000"/>
              </a:lnSpc>
              <a:spcBef>
                <a:spcPts val="1600"/>
              </a:spcBef>
              <a:buChar char="▪"/>
              <a:defRPr b="1" sz="1866">
                <a:latin typeface="Arial"/>
                <a:ea typeface="Arial"/>
                <a:cs typeface="Arial"/>
                <a:sym typeface="Arial"/>
              </a:defRPr>
            </a:pPr>
            <a:r>
              <a:t>Cerebrospinal Fluid (CSF)</a:t>
            </a:r>
          </a:p>
        </p:txBody>
      </p:sp>
      <p:pic>
        <p:nvPicPr>
          <p:cNvPr id="43" name="AGV_vUdr3nXXK0CP-HDXyK1TIYVBFYme-4uApbZRE6wZh2VyAmTFAUHLv6FWdXtXqxvjLznXoXj03SAiolg4e-vaK7ujJ8ClRzpvzeF4grU7G4d__m2ig2xWCIOai0GHpeL7JT2_oTHR3A=s2048.png" descr="AGV_vUdr3nXXK0CP-HDXyK1TIYVBFYme-4uApbZRE6wZh2VyAmTFAUHLv6FWdXtXqxvjLznXoXj03SAiolg4e-vaK7ujJ8ClRzpvzeF4grU7G4d__m2ig2xWCIOai0GHpeL7JT2_oTHR3A=s2048.png"/>
          <p:cNvPicPr>
            <a:picLocks noChangeAspect="1"/>
          </p:cNvPicPr>
          <p:nvPr/>
        </p:nvPicPr>
        <p:blipFill>
          <a:blip r:embed="rId2">
            <a:extLst/>
          </a:blip>
          <a:stretch>
            <a:fillRect/>
          </a:stretch>
        </p:blipFill>
        <p:spPr>
          <a:xfrm>
            <a:off x="6045596" y="4142214"/>
            <a:ext cx="5317667" cy="194474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PatientSpecific Insights:…"/>
          <p:cNvSpPr txBox="1"/>
          <p:nvPr>
            <p:ph type="body" sz="half" idx="1"/>
          </p:nvPr>
        </p:nvSpPr>
        <p:spPr>
          <a:xfrm>
            <a:off x="801532" y="1486449"/>
            <a:ext cx="4200096" cy="4351338"/>
          </a:xfrm>
          <a:prstGeom prst="rect">
            <a:avLst/>
          </a:prstGeom>
        </p:spPr>
        <p:txBody>
          <a:bodyPr/>
          <a:lstStyle/>
          <a:p>
            <a:pPr marL="0" indent="0" defTabSz="393192">
              <a:lnSpc>
                <a:spcPct val="100000"/>
              </a:lnSpc>
              <a:spcBef>
                <a:spcPts val="1300"/>
              </a:spcBef>
              <a:buSzTx/>
              <a:buFontTx/>
              <a:buNone/>
              <a:defRPr b="1" sz="1032">
                <a:latin typeface="Times Roman"/>
                <a:ea typeface="Times Roman"/>
                <a:cs typeface="Times Roman"/>
                <a:sym typeface="Times Roman"/>
              </a:defRPr>
            </a:pPr>
            <a:r>
              <a:t>PatientSpecific Insights:</a:t>
            </a:r>
          </a:p>
          <a:p>
            <a:pPr marL="393192" indent="-273050" defTabSz="393192">
              <a:lnSpc>
                <a:spcPct val="100000"/>
              </a:lnSpc>
              <a:buFont typeface="Times Roman"/>
              <a:buAutoNum type="arabicPeriod" startAt="1"/>
              <a:defRPr b="1" sz="1032">
                <a:latin typeface="Times Roman"/>
                <a:ea typeface="Times Roman"/>
                <a:cs typeface="Times Roman"/>
                <a:sym typeface="Times Roman"/>
              </a:defRPr>
            </a:pPr>
            <a:r>
              <a:t>Patient 1  T1 Weighted:</a:t>
            </a:r>
            <a:endParaRPr b="0"/>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The PSNR drops steeply from </a:t>
            </a:r>
            <a:r>
              <a:rPr b="1"/>
              <a:t>100 dB at 2mm slice thickness</a:t>
            </a:r>
            <a:r>
              <a:t> to approximately </a:t>
            </a:r>
            <a:r>
              <a:rPr b="1"/>
              <a:t>20 dB at 10mm slice thickness</a:t>
            </a:r>
            <a:r>
              <a:t>.</a:t>
            </a:r>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This indicates a significant degradation of signal clarity as slices become thicker.</a:t>
            </a:r>
          </a:p>
          <a:p>
            <a:pPr marL="393192" indent="-273050" defTabSz="393192">
              <a:lnSpc>
                <a:spcPct val="100000"/>
              </a:lnSpc>
              <a:buFont typeface="Times Roman"/>
              <a:buAutoNum type="arabicPeriod" startAt="2"/>
              <a:defRPr i="1" sz="1032">
                <a:latin typeface="Times Roman"/>
                <a:ea typeface="Times Roman"/>
                <a:cs typeface="Times Roman"/>
                <a:sym typeface="Times Roman"/>
              </a:defRPr>
            </a:pPr>
            <a:r>
              <a:t>Patient 1  T2Weighted:</a:t>
            </a:r>
            <a:endParaRPr i="0"/>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The PSNR trend is similar to T1weighted imaging, with a sharp initial drop.</a:t>
            </a:r>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At </a:t>
            </a:r>
            <a:r>
              <a:rPr b="1"/>
              <a:t>10mm slice thickness</a:t>
            </a:r>
            <a:r>
              <a:t>, the PSNR stabilizes around </a:t>
            </a:r>
            <a:r>
              <a:rPr b="1"/>
              <a:t>20 dB</a:t>
            </a:r>
            <a:r>
              <a:t>, indicating consistent noise levels across slice thicknesses.</a:t>
            </a:r>
          </a:p>
          <a:p>
            <a:pPr marL="393192" indent="-273050" defTabSz="393192">
              <a:lnSpc>
                <a:spcPct val="100000"/>
              </a:lnSpc>
              <a:buFont typeface="Times Roman"/>
              <a:buAutoNum type="arabicPeriod" startAt="2"/>
              <a:defRPr b="1" sz="1032">
                <a:latin typeface="Times Roman"/>
                <a:ea typeface="Times Roman"/>
                <a:cs typeface="Times Roman"/>
                <a:sym typeface="Times Roman"/>
              </a:defRPr>
            </a:pPr>
            <a:r>
              <a:t>Patient 2  T1 Weighted:</a:t>
            </a:r>
            <a:endParaRPr b="0"/>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Follows a similar trend to Patient 1, with PSNR dropping sharply after </a:t>
            </a:r>
            <a:r>
              <a:rPr b="1"/>
              <a:t>2mm slice thickness</a:t>
            </a:r>
            <a:r>
              <a:t>.</a:t>
            </a:r>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PSNR at 10mm thickness is slightly higher than T2weighted images, showing better resilience to noise in T1weighted imaging.</a:t>
            </a:r>
          </a:p>
          <a:p>
            <a:pPr marL="393192" indent="-273050" defTabSz="393192">
              <a:lnSpc>
                <a:spcPct val="100000"/>
              </a:lnSpc>
              <a:buFont typeface="Times Roman"/>
              <a:buAutoNum type="arabicPeriod" startAt="4"/>
              <a:defRPr i="1" sz="1032">
                <a:latin typeface="Times Roman"/>
                <a:ea typeface="Times Roman"/>
                <a:cs typeface="Times Roman"/>
                <a:sym typeface="Times Roman"/>
              </a:defRPr>
            </a:pPr>
            <a:r>
              <a:t>Patient 2  T2Weighted:</a:t>
            </a:r>
            <a:endParaRPr i="0"/>
          </a:p>
          <a:p>
            <a:pPr lvl="1" marL="786384" indent="-273050" defTabSz="393192">
              <a:lnSpc>
                <a:spcPct val="100000"/>
              </a:lnSpc>
              <a:spcBef>
                <a:spcPts val="0"/>
              </a:spcBef>
              <a:buFont typeface="Times Roman"/>
              <a:buChar char="◦"/>
              <a:defRPr sz="1032">
                <a:latin typeface="Times Roman"/>
                <a:ea typeface="Times Roman"/>
                <a:cs typeface="Times Roman"/>
                <a:sym typeface="Times Roman"/>
              </a:defRPr>
            </a:pPr>
            <a:r>
              <a:t>T2weighted PSNR follows the same sharp decline as other plots, with values converging around </a:t>
            </a:r>
            <a:r>
              <a:rPr b="1"/>
              <a:t>20 dB</a:t>
            </a:r>
            <a:r>
              <a:t> at </a:t>
            </a:r>
            <a:r>
              <a:rPr b="1"/>
              <a:t>10mm slice thickness</a:t>
            </a:r>
            <a:r>
              <a:t>.</a:t>
            </a:r>
          </a:p>
        </p:txBody>
      </p:sp>
      <p:sp>
        <p:nvSpPr>
          <p:cNvPr id="119" name="Metrics Analysis: Comparing Peak SignaltoNoise Ratio (PSNR)…"/>
          <p:cNvSpPr txBox="1"/>
          <p:nvPr>
            <p:ph type="title"/>
          </p:nvPr>
        </p:nvSpPr>
        <p:spPr>
          <a:xfrm>
            <a:off x="590693" y="282626"/>
            <a:ext cx="10515601" cy="1325564"/>
          </a:xfrm>
          <a:prstGeom prst="rect">
            <a:avLst/>
          </a:prstGeom>
        </p:spPr>
        <p:txBody>
          <a:bodyPr/>
          <a:lstStyle/>
          <a:p>
            <a:pPr defTabSz="621791">
              <a:defRPr sz="2992"/>
            </a:pPr>
            <a:r>
              <a:rPr u="sng"/>
              <a:t>Metrics Analysis:</a:t>
            </a:r>
            <a:r>
              <a:t> Comparing Peak SignaltoNoise Ratio (PSNR)</a:t>
            </a:r>
            <a:endParaRPr>
              <a:solidFill>
                <a:srgbClr val="FFFFFF"/>
              </a:solidFill>
            </a:endParaRPr>
          </a:p>
          <a:p>
            <a:pPr defTabSz="621791">
              <a:defRPr sz="2992"/>
            </a:pPr>
            <a:r>
              <a:t> for different thickness for Patient1 and Patient2</a:t>
            </a:r>
          </a:p>
        </p:txBody>
      </p:sp>
      <p:pic>
        <p:nvPicPr>
          <p:cNvPr id="120" name="pasted-movie.png" descr="pasted-movie.png"/>
          <p:cNvPicPr>
            <a:picLocks noChangeAspect="1"/>
          </p:cNvPicPr>
          <p:nvPr/>
        </p:nvPicPr>
        <p:blipFill>
          <a:blip r:embed="rId2">
            <a:extLst/>
          </a:blip>
          <a:stretch>
            <a:fillRect/>
          </a:stretch>
        </p:blipFill>
        <p:spPr>
          <a:xfrm>
            <a:off x="5190800" y="1960470"/>
            <a:ext cx="6845363" cy="3403296"/>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PatientSpecific Insights:…"/>
          <p:cNvSpPr txBox="1"/>
          <p:nvPr>
            <p:ph type="body" sz="half" idx="1"/>
          </p:nvPr>
        </p:nvSpPr>
        <p:spPr>
          <a:xfrm>
            <a:off x="838200" y="1825625"/>
            <a:ext cx="4079422" cy="4351338"/>
          </a:xfrm>
          <a:prstGeom prst="rect">
            <a:avLst/>
          </a:prstGeom>
        </p:spPr>
        <p:txBody>
          <a:bodyPr/>
          <a:lstStyle/>
          <a:p>
            <a:pPr marL="0" indent="0" defTabSz="429768">
              <a:lnSpc>
                <a:spcPct val="100000"/>
              </a:lnSpc>
              <a:spcBef>
                <a:spcPts val="1500"/>
              </a:spcBef>
              <a:buSzTx/>
              <a:buFontTx/>
              <a:buNone/>
              <a:defRPr b="1" sz="1128">
                <a:latin typeface="Times Roman"/>
                <a:ea typeface="Times Roman"/>
                <a:cs typeface="Times Roman"/>
                <a:sym typeface="Times Roman"/>
              </a:defRPr>
            </a:pPr>
            <a:r>
              <a:t>PatientSpecific Insights:</a:t>
            </a:r>
          </a:p>
          <a:p>
            <a:pPr marL="429768" indent="-298450" defTabSz="429768">
              <a:lnSpc>
                <a:spcPct val="100000"/>
              </a:lnSpc>
              <a:spcBef>
                <a:spcPts val="1100"/>
              </a:spcBef>
              <a:buFont typeface="Times Roman"/>
              <a:buAutoNum type="arabicPeriod" startAt="1"/>
              <a:defRPr b="1" sz="1128">
                <a:latin typeface="Times Roman"/>
                <a:ea typeface="Times Roman"/>
                <a:cs typeface="Times Roman"/>
                <a:sym typeface="Times Roman"/>
              </a:defRPr>
            </a:pPr>
            <a:r>
              <a:t>Patient 1  T1 Weighted:</a:t>
            </a:r>
            <a:endParaRPr b="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RMSE increases from </a:t>
            </a:r>
            <a:r>
              <a:rPr b="1"/>
              <a:t>~50 at 2mm slice thickness</a:t>
            </a:r>
            <a:r>
              <a:t> to approximately </a:t>
            </a:r>
            <a:r>
              <a:rPr b="1"/>
              <a:t>350 at 10mm slice thickness</a:t>
            </a:r>
            <a:r>
              <a:t> for 1mm inplane resolution.</a:t>
            </a:r>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The 2mm inplane resolution shows a lower increase, stabilizing around </a:t>
            </a:r>
            <a:r>
              <a:rPr b="1"/>
              <a:t>300 at 10mm slice thickness</a:t>
            </a:r>
            <a:r>
              <a:t>.</a:t>
            </a:r>
          </a:p>
          <a:p>
            <a:pPr marL="429768" indent="-298450" defTabSz="429768">
              <a:lnSpc>
                <a:spcPct val="100000"/>
              </a:lnSpc>
              <a:spcBef>
                <a:spcPts val="1100"/>
              </a:spcBef>
              <a:buFont typeface="Times Roman"/>
              <a:buAutoNum type="arabicPeriod" startAt="2"/>
              <a:defRPr i="1" sz="1128">
                <a:latin typeface="Times Roman"/>
                <a:ea typeface="Times Roman"/>
                <a:cs typeface="Times Roman"/>
                <a:sym typeface="Times Roman"/>
              </a:defRPr>
            </a:pPr>
            <a:r>
              <a:t>Patient 1  T2Weighted:</a:t>
            </a:r>
            <a:endParaRPr i="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T2weighted images exhibit a steeper rise in RMSE compared to T1weighted images.</a:t>
            </a:r>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RMSE reaches approximately </a:t>
            </a:r>
            <a:r>
              <a:rPr b="1"/>
              <a:t>1400 at 10mm slice thickness</a:t>
            </a:r>
            <a:r>
              <a:t> for 1mm inplane resolution and </a:t>
            </a:r>
            <a:r>
              <a:rPr b="1"/>
              <a:t>1200 for 2mm inplane resolution</a:t>
            </a:r>
            <a:r>
              <a:t>.</a:t>
            </a:r>
          </a:p>
          <a:p>
            <a:pPr marL="429768" indent="-298450" defTabSz="429768">
              <a:lnSpc>
                <a:spcPct val="100000"/>
              </a:lnSpc>
              <a:spcBef>
                <a:spcPts val="1100"/>
              </a:spcBef>
              <a:buFont typeface="Times Roman"/>
              <a:buAutoNum type="arabicPeriod" startAt="2"/>
              <a:defRPr b="1" sz="1128">
                <a:latin typeface="Times Roman"/>
                <a:ea typeface="Times Roman"/>
                <a:cs typeface="Times Roman"/>
                <a:sym typeface="Times Roman"/>
              </a:defRPr>
            </a:pPr>
            <a:r>
              <a:t>Patient 2  T1 Weighted:</a:t>
            </a:r>
            <a:endParaRPr b="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RMSE trends are consistent with Patient 1, with values reaching </a:t>
            </a:r>
            <a:r>
              <a:rPr b="1"/>
              <a:t>400 (1mm inplane)</a:t>
            </a:r>
            <a:r>
              <a:t> and </a:t>
            </a:r>
            <a:r>
              <a:rPr b="1"/>
              <a:t>300 (2mm inplane)</a:t>
            </a:r>
            <a:r>
              <a:t> at 10mm slice thickness.</a:t>
            </a:r>
          </a:p>
          <a:p>
            <a:pPr marL="429768" indent="-298450" defTabSz="429768">
              <a:lnSpc>
                <a:spcPct val="100000"/>
              </a:lnSpc>
              <a:spcBef>
                <a:spcPts val="1100"/>
              </a:spcBef>
              <a:buFont typeface="Times Roman"/>
              <a:buAutoNum type="arabicPeriod" startAt="4"/>
              <a:defRPr i="1" sz="1128">
                <a:latin typeface="Times Roman"/>
                <a:ea typeface="Times Roman"/>
                <a:cs typeface="Times Roman"/>
                <a:sym typeface="Times Roman"/>
              </a:defRPr>
            </a:pPr>
            <a:r>
              <a:t>Patient 2  T2Weighted:</a:t>
            </a:r>
            <a:endParaRPr i="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RMSE increases more dramatically, reaching approximately </a:t>
            </a:r>
            <a:r>
              <a:rPr b="1"/>
              <a:t>1750 (1mm inplane)</a:t>
            </a:r>
            <a:r>
              <a:t> and </a:t>
            </a:r>
            <a:r>
              <a:rPr b="1"/>
              <a:t>1500 (2mm inplane)</a:t>
            </a:r>
            <a:r>
              <a:t> at 10mm slice thickness.</a:t>
            </a:r>
          </a:p>
        </p:txBody>
      </p:sp>
      <p:sp>
        <p:nvSpPr>
          <p:cNvPr id="123" name="Metrics Analysis: Comparing Root Mean Square Errors(RMSE)…"/>
          <p:cNvSpPr txBox="1"/>
          <p:nvPr>
            <p:ph type="title"/>
          </p:nvPr>
        </p:nvSpPr>
        <p:spPr>
          <a:xfrm>
            <a:off x="728196" y="355962"/>
            <a:ext cx="10515601" cy="1325564"/>
          </a:xfrm>
          <a:prstGeom prst="rect">
            <a:avLst/>
          </a:prstGeom>
        </p:spPr>
        <p:txBody>
          <a:bodyPr/>
          <a:lstStyle/>
          <a:p>
            <a:pPr defTabSz="630936">
              <a:defRPr sz="3036"/>
            </a:pPr>
            <a:r>
              <a:rPr u="sng"/>
              <a:t>Metrics Analysis:</a:t>
            </a:r>
            <a:r>
              <a:t> Comparing Root Mean Square Errors(RMSE)</a:t>
            </a:r>
            <a:endParaRPr>
              <a:solidFill>
                <a:srgbClr val="FFFFFF"/>
              </a:solidFill>
            </a:endParaRPr>
          </a:p>
          <a:p>
            <a:pPr defTabSz="630936">
              <a:defRPr sz="3036"/>
            </a:pPr>
            <a:r>
              <a:t> for different thickness for Patient1 and Patient2</a:t>
            </a:r>
          </a:p>
        </p:txBody>
      </p:sp>
      <p:pic>
        <p:nvPicPr>
          <p:cNvPr id="124" name="pasted-movie.png" descr="pasted-movie.png"/>
          <p:cNvPicPr>
            <a:picLocks noChangeAspect="1"/>
          </p:cNvPicPr>
          <p:nvPr/>
        </p:nvPicPr>
        <p:blipFill>
          <a:blip r:embed="rId2">
            <a:extLst/>
          </a:blip>
          <a:stretch>
            <a:fillRect/>
          </a:stretch>
        </p:blipFill>
        <p:spPr>
          <a:xfrm>
            <a:off x="4871569" y="2099855"/>
            <a:ext cx="7265430" cy="361214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PatientSpecific Insights:…"/>
          <p:cNvSpPr txBox="1"/>
          <p:nvPr>
            <p:ph type="body" sz="half" idx="1"/>
          </p:nvPr>
        </p:nvSpPr>
        <p:spPr>
          <a:xfrm>
            <a:off x="574507" y="1743122"/>
            <a:ext cx="4784130" cy="4351339"/>
          </a:xfrm>
          <a:prstGeom prst="rect">
            <a:avLst/>
          </a:prstGeom>
        </p:spPr>
        <p:txBody>
          <a:bodyPr/>
          <a:lstStyle/>
          <a:p>
            <a:pPr marL="0" indent="0" defTabSz="429768">
              <a:lnSpc>
                <a:spcPct val="100000"/>
              </a:lnSpc>
              <a:spcBef>
                <a:spcPts val="1500"/>
              </a:spcBef>
              <a:buSzTx/>
              <a:buFontTx/>
              <a:buNone/>
              <a:defRPr b="1" sz="1128">
                <a:latin typeface="Times Roman"/>
                <a:ea typeface="Times Roman"/>
                <a:cs typeface="Times Roman"/>
                <a:sym typeface="Times Roman"/>
              </a:defRPr>
            </a:pPr>
            <a:r>
              <a:t>PatientSpecific Insights:</a:t>
            </a:r>
          </a:p>
          <a:p>
            <a:pPr marL="429768" indent="-298450" defTabSz="429768">
              <a:lnSpc>
                <a:spcPct val="100000"/>
              </a:lnSpc>
              <a:spcBef>
                <a:spcPts val="1100"/>
              </a:spcBef>
              <a:buFont typeface="Times Roman"/>
              <a:buAutoNum type="arabicPeriod" startAt="1"/>
              <a:defRPr b="1" sz="1128">
                <a:latin typeface="Times Roman"/>
                <a:ea typeface="Times Roman"/>
                <a:cs typeface="Times Roman"/>
                <a:sym typeface="Times Roman"/>
              </a:defRPr>
            </a:pPr>
            <a:r>
              <a:t>Patient 1  T1 Weighted:</a:t>
            </a:r>
            <a:endParaRPr b="0"/>
          </a:p>
          <a:p>
            <a:pPr lvl="1" marL="859536" indent="-298450" defTabSz="429768">
              <a:lnSpc>
                <a:spcPct val="100000"/>
              </a:lnSpc>
              <a:spcBef>
                <a:spcPts val="0"/>
              </a:spcBef>
              <a:buFont typeface="Times Roman"/>
              <a:buChar char="◦"/>
              <a:defRPr b="1" sz="1128">
                <a:latin typeface="Times Roman"/>
                <a:ea typeface="Times Roman"/>
                <a:cs typeface="Times Roman"/>
                <a:sym typeface="Times Roman"/>
              </a:defRPr>
            </a:pPr>
            <a:r>
              <a:rPr b="0"/>
              <a:t>NCC starts at </a:t>
            </a:r>
            <a:r>
              <a:t>0.55 (1mm inplane)</a:t>
            </a:r>
            <a:r>
              <a:rPr b="0"/>
              <a:t> and </a:t>
            </a:r>
            <a:r>
              <a:t>0.54 (2mm inplane)</a:t>
            </a:r>
            <a:r>
              <a:rPr b="0"/>
              <a:t> at </a:t>
            </a:r>
            <a:r>
              <a:t>2mm slice thickness</a:t>
            </a:r>
            <a:r>
              <a:rPr b="0"/>
              <a:t>.</a:t>
            </a:r>
            <a:endParaRPr b="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By </a:t>
            </a:r>
            <a:r>
              <a:rPr b="1"/>
              <a:t>10mm slice thickness</a:t>
            </a:r>
            <a:r>
              <a:t>, NCC drops to approximately </a:t>
            </a:r>
            <a:r>
              <a:rPr b="1"/>
              <a:t>0.49</a:t>
            </a:r>
            <a:r>
              <a:t> for both resolutions, reflecting a significant loss in correlation.</a:t>
            </a:r>
          </a:p>
          <a:p>
            <a:pPr marL="429768" indent="-298450" defTabSz="429768">
              <a:lnSpc>
                <a:spcPct val="100000"/>
              </a:lnSpc>
              <a:spcBef>
                <a:spcPts val="1100"/>
              </a:spcBef>
              <a:buFont typeface="Times Roman"/>
              <a:buAutoNum type="arabicPeriod" startAt="2"/>
              <a:defRPr i="1" sz="1128">
                <a:latin typeface="Times Roman"/>
                <a:ea typeface="Times Roman"/>
                <a:cs typeface="Times Roman"/>
                <a:sym typeface="Times Roman"/>
              </a:defRPr>
            </a:pPr>
            <a:r>
              <a:t>Patient 1  T2Weighted:</a:t>
            </a:r>
            <a:endParaRPr i="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T2weighted images exhibit slightly lower NCC values than T1weighted images.</a:t>
            </a:r>
          </a:p>
          <a:p>
            <a:pPr lvl="1" marL="859536" indent="-298450" defTabSz="429768">
              <a:lnSpc>
                <a:spcPct val="100000"/>
              </a:lnSpc>
              <a:spcBef>
                <a:spcPts val="0"/>
              </a:spcBef>
              <a:buFont typeface="Times Roman"/>
              <a:buChar char="◦"/>
              <a:defRPr b="1" sz="1128">
                <a:latin typeface="Times Roman"/>
                <a:ea typeface="Times Roman"/>
                <a:cs typeface="Times Roman"/>
                <a:sym typeface="Times Roman"/>
              </a:defRPr>
            </a:pPr>
            <a:r>
              <a:rPr b="0"/>
              <a:t>NCC decreases from </a:t>
            </a:r>
            <a:r>
              <a:t>0.56 (1mm inplane)</a:t>
            </a:r>
            <a:r>
              <a:rPr b="0"/>
              <a:t> at </a:t>
            </a:r>
            <a:r>
              <a:t>2mm slice thickness</a:t>
            </a:r>
            <a:r>
              <a:rPr b="0"/>
              <a:t> to </a:t>
            </a:r>
            <a:r>
              <a:t>0.49 (both resolutions)</a:t>
            </a:r>
            <a:r>
              <a:rPr b="0"/>
              <a:t> at </a:t>
            </a:r>
            <a:r>
              <a:t>10mm slice thickness</a:t>
            </a:r>
            <a:r>
              <a:rPr b="0"/>
              <a:t>.</a:t>
            </a:r>
            <a:endParaRPr b="0"/>
          </a:p>
          <a:p>
            <a:pPr marL="429768" indent="-298450" defTabSz="429768">
              <a:lnSpc>
                <a:spcPct val="100000"/>
              </a:lnSpc>
              <a:spcBef>
                <a:spcPts val="1100"/>
              </a:spcBef>
              <a:buFont typeface="Times Roman"/>
              <a:buAutoNum type="arabicPeriod" startAt="2"/>
              <a:defRPr b="1" sz="1128">
                <a:latin typeface="Times Roman"/>
                <a:ea typeface="Times Roman"/>
                <a:cs typeface="Times Roman"/>
                <a:sym typeface="Times Roman"/>
              </a:defRPr>
            </a:pPr>
            <a:r>
              <a:t>Patient 2  T1 Weighted:</a:t>
            </a:r>
            <a:endParaRPr b="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NCC starts higher at </a:t>
            </a:r>
            <a:r>
              <a:rPr b="1"/>
              <a:t>0.60 (1mm inplane)</a:t>
            </a:r>
            <a:r>
              <a:t> and </a:t>
            </a:r>
            <a:r>
              <a:rPr b="1"/>
              <a:t>0.58 (2mm inplane)</a:t>
            </a:r>
            <a:r>
              <a:t> for </a:t>
            </a:r>
            <a:r>
              <a:rPr b="1"/>
              <a:t>2mm slice thickness</a:t>
            </a:r>
            <a:r>
              <a:t>.</a:t>
            </a:r>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By </a:t>
            </a:r>
            <a:r>
              <a:rPr b="1"/>
              <a:t>10mm slice thickness</a:t>
            </a:r>
            <a:r>
              <a:t>, NCC reduces to approximately </a:t>
            </a:r>
            <a:r>
              <a:rPr b="1"/>
              <a:t>0.50</a:t>
            </a:r>
            <a:r>
              <a:t> for both resolutions, following a similar trend to Patient 1.</a:t>
            </a:r>
          </a:p>
          <a:p>
            <a:pPr marL="429768" indent="-298450" defTabSz="429768">
              <a:lnSpc>
                <a:spcPct val="100000"/>
              </a:lnSpc>
              <a:spcBef>
                <a:spcPts val="1100"/>
              </a:spcBef>
              <a:buFont typeface="Times Roman"/>
              <a:buAutoNum type="arabicPeriod" startAt="4"/>
              <a:defRPr i="1" sz="1128">
                <a:latin typeface="Times Roman"/>
                <a:ea typeface="Times Roman"/>
                <a:cs typeface="Times Roman"/>
                <a:sym typeface="Times Roman"/>
              </a:defRPr>
            </a:pPr>
            <a:r>
              <a:t>Patient 2  T2Weighted:</a:t>
            </a:r>
            <a:endParaRPr i="0"/>
          </a:p>
          <a:p>
            <a:pPr lvl="1" marL="859536" indent="-298450" defTabSz="429768">
              <a:lnSpc>
                <a:spcPct val="100000"/>
              </a:lnSpc>
              <a:spcBef>
                <a:spcPts val="0"/>
              </a:spcBef>
              <a:buFont typeface="Times Roman"/>
              <a:buChar char="◦"/>
              <a:defRPr sz="1128">
                <a:latin typeface="Times Roman"/>
                <a:ea typeface="Times Roman"/>
                <a:cs typeface="Times Roman"/>
                <a:sym typeface="Times Roman"/>
              </a:defRPr>
            </a:pPr>
            <a:r>
              <a:t>T2weighted NCC decreases from </a:t>
            </a:r>
            <a:r>
              <a:rPr b="1"/>
              <a:t>0.58 (1mm inplane)</a:t>
            </a:r>
            <a:r>
              <a:t> and </a:t>
            </a:r>
            <a:r>
              <a:rPr b="1"/>
              <a:t>0.57 (2mm inplane)</a:t>
            </a:r>
            <a:r>
              <a:t> at </a:t>
            </a:r>
            <a:r>
              <a:rPr b="1"/>
              <a:t>2mm slice thickness</a:t>
            </a:r>
            <a:r>
              <a:t>, stabilizing around </a:t>
            </a:r>
            <a:r>
              <a:rPr b="1"/>
              <a:t>0.50</a:t>
            </a:r>
            <a:r>
              <a:t> at </a:t>
            </a:r>
            <a:r>
              <a:rPr b="1"/>
              <a:t>10mm slice thickness</a:t>
            </a:r>
            <a:r>
              <a:t>.</a:t>
            </a:r>
          </a:p>
        </p:txBody>
      </p:sp>
      <p:pic>
        <p:nvPicPr>
          <p:cNvPr id="127" name="pasted-movie.png" descr="pasted-movie.png"/>
          <p:cNvPicPr>
            <a:picLocks noChangeAspect="1"/>
          </p:cNvPicPr>
          <p:nvPr/>
        </p:nvPicPr>
        <p:blipFill>
          <a:blip r:embed="rId2">
            <a:extLst/>
          </a:blip>
          <a:stretch>
            <a:fillRect/>
          </a:stretch>
        </p:blipFill>
        <p:spPr>
          <a:xfrm>
            <a:off x="5246994" y="2343104"/>
            <a:ext cx="6338653" cy="3151376"/>
          </a:xfrm>
          <a:prstGeom prst="rect">
            <a:avLst/>
          </a:prstGeom>
          <a:ln w="12700">
            <a:miter lim="400000"/>
          </a:ln>
        </p:spPr>
      </p:pic>
      <p:sp>
        <p:nvSpPr>
          <p:cNvPr id="128" name="Metrics Analysis: Comparing Normalized CrossCorrelation (NCC) for different thickness for Patient1 and Patient2"/>
          <p:cNvSpPr txBox="1"/>
          <p:nvPr>
            <p:ph type="title"/>
          </p:nvPr>
        </p:nvSpPr>
        <p:spPr>
          <a:xfrm>
            <a:off x="728196" y="355962"/>
            <a:ext cx="10515601" cy="1325564"/>
          </a:xfrm>
          <a:prstGeom prst="rect">
            <a:avLst/>
          </a:prstGeom>
        </p:spPr>
        <p:txBody>
          <a:bodyPr/>
          <a:lstStyle/>
          <a:p>
            <a:pPr defTabSz="667512">
              <a:defRPr sz="3212"/>
            </a:pPr>
            <a:r>
              <a:rPr u="sng"/>
              <a:t>Metrics Analysis:</a:t>
            </a:r>
            <a:r>
              <a:t> Comparing Normalized CrossCorrelation (NCC) for different thickness for Patient1 and Patient2</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Metrics Analysis for different B0 values"/>
          <p:cNvSpPr txBox="1"/>
          <p:nvPr>
            <p:ph type="title"/>
          </p:nvPr>
        </p:nvSpPr>
        <p:spPr>
          <a:xfrm>
            <a:off x="123180" y="-90452"/>
            <a:ext cx="10515601" cy="1325564"/>
          </a:xfrm>
          <a:prstGeom prst="rect">
            <a:avLst/>
          </a:prstGeom>
        </p:spPr>
        <p:txBody>
          <a:bodyPr/>
          <a:lstStyle/>
          <a:p>
            <a:pPr/>
            <a:r>
              <a:t>Metrics Analysis for different B0 values</a:t>
            </a:r>
          </a:p>
        </p:txBody>
      </p:sp>
      <p:sp>
        <p:nvSpPr>
          <p:cNvPr id="131" name="Gradient Entropy quantifies the randomness or variability in intensity gradients within an image, providing insight into the preservation of edges and textures. It is calculated by first determining the gradient magnitudes using edgedetection techniques "/>
          <p:cNvSpPr txBox="1"/>
          <p:nvPr>
            <p:ph type="body" sz="half" idx="1"/>
          </p:nvPr>
        </p:nvSpPr>
        <p:spPr>
          <a:xfrm>
            <a:off x="224016" y="1513949"/>
            <a:ext cx="5282115" cy="4351339"/>
          </a:xfrm>
          <a:prstGeom prst="rect">
            <a:avLst/>
          </a:prstGeom>
        </p:spPr>
        <p:txBody>
          <a:bodyPr/>
          <a:lstStyle/>
          <a:p>
            <a:pPr marL="0" indent="0" defTabSz="457200">
              <a:lnSpc>
                <a:spcPct val="100000"/>
              </a:lnSpc>
              <a:spcBef>
                <a:spcPts val="1200"/>
              </a:spcBef>
              <a:buSzTx/>
              <a:buFontTx/>
              <a:buNone/>
              <a:defRPr sz="1200">
                <a:latin typeface="Times Roman"/>
                <a:ea typeface="Times Roman"/>
                <a:cs typeface="Times Roman"/>
                <a:sym typeface="Times Roman"/>
              </a:defRPr>
            </a:pPr>
            <a:r>
              <a:rPr b="1"/>
              <a:t>Gradient Entropy</a:t>
            </a:r>
            <a:r>
              <a:t> quantifies the randomness or variability in intensity gradients within an image, providing insight into the preservation of edges and textures. It is calculated by first determining the gradient magnitudes using edgedetection techniques like Sobel or Prewitt filters. These magnitudes are then normalized into a probability distribution, and the entropy is computed as the sum of</a:t>
            </a:r>
          </a:p>
          <a:p>
            <a:pPr marL="0" indent="0" defTabSz="457200">
              <a:lnSpc>
                <a:spcPct val="100000"/>
              </a:lnSpc>
              <a:spcBef>
                <a:spcPts val="1200"/>
              </a:spcBef>
              <a:buSzTx/>
              <a:buFontTx/>
              <a:buNone/>
              <a:defRPr sz="1200">
                <a:latin typeface="Times Roman"/>
                <a:ea typeface="Times Roman"/>
                <a:cs typeface="Times Roman"/>
                <a:sym typeface="Times Roman"/>
              </a:defRPr>
            </a:pPr>
            <a:r>
              <a:t> pi (log (pi))</a:t>
            </a:r>
            <a:endParaRPr>
              <a:latin typeface="+mj-lt"/>
              <a:ea typeface="+mj-ea"/>
              <a:cs typeface="+mj-cs"/>
              <a:sym typeface="Helvetica"/>
            </a:endParaRPr>
          </a:p>
          <a:p>
            <a:pPr marL="0" indent="0" defTabSz="457200">
              <a:lnSpc>
                <a:spcPct val="100000"/>
              </a:lnSpc>
              <a:spcBef>
                <a:spcPts val="1200"/>
              </a:spcBef>
              <a:buSzTx/>
              <a:buFontTx/>
              <a:buNone/>
              <a:defRPr sz="1200">
                <a:latin typeface="Times Roman"/>
                <a:ea typeface="Times Roman"/>
                <a:cs typeface="Times Roman"/>
                <a:sym typeface="Times Roman"/>
              </a:defRPr>
            </a:pPr>
            <a:r>
              <a:t>represents the probability of each gradient magnitude. Higher gradient entropy values signify more complexity and detail in the image, while lower values indicate smoother or blurred regions. This metric is particularly sensitive to changes in image sharpness and can effectively measure the impact of resampling, noise, or resolution variations.</a:t>
            </a:r>
          </a:p>
          <a:p>
            <a:pPr marL="0" indent="0" defTabSz="457200">
              <a:lnSpc>
                <a:spcPct val="100000"/>
              </a:lnSpc>
              <a:spcBef>
                <a:spcPts val="1200"/>
              </a:spcBef>
              <a:buSzTx/>
              <a:buFontTx/>
              <a:buNone/>
              <a:defRPr sz="1200">
                <a:latin typeface="Times Roman"/>
                <a:ea typeface="Times Roman"/>
                <a:cs typeface="Times Roman"/>
                <a:sym typeface="Times Roman"/>
              </a:defRPr>
            </a:pPr>
            <a:r>
              <a:rPr b="1"/>
              <a:t>Applications:</a:t>
            </a:r>
            <a:r>
              <a:t> Gradient entropy is extensively used in image processing and MRI analysis to evaluate structural detail preservation and sharpness. It helps identify the degradation of image quality caused by resampling, noise addition, or increased slice thickness. Clinically, it supports the optimization of imaging parameters by quantifying the clarity of anatomical structures, which is critical for diagnostics. In advanced imaging techniques, gradient entropy can assist in validating machine learning models for image reconstruction or enhancement, ensuring the fidelity of generated outputs to original scans.</a:t>
            </a:r>
          </a:p>
        </p:txBody>
      </p:sp>
      <p:sp>
        <p:nvSpPr>
          <p:cNvPr id="132" name="Gradient Entropy"/>
          <p:cNvSpPr txBox="1"/>
          <p:nvPr/>
        </p:nvSpPr>
        <p:spPr>
          <a:xfrm>
            <a:off x="217468" y="934059"/>
            <a:ext cx="1726665" cy="6251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Gradient Entropy</a:t>
            </a:r>
          </a:p>
        </p:txBody>
      </p:sp>
      <p:pic>
        <p:nvPicPr>
          <p:cNvPr id="133" name="Screenshot 2024-12-04 at 17.06.44.png" descr="Screenshot 2024-12-04 at 17.06.44.png"/>
          <p:cNvPicPr>
            <a:picLocks noChangeAspect="1"/>
          </p:cNvPicPr>
          <p:nvPr/>
        </p:nvPicPr>
        <p:blipFill>
          <a:blip r:embed="rId2">
            <a:extLst/>
          </a:blip>
          <a:stretch>
            <a:fillRect/>
          </a:stretch>
        </p:blipFill>
        <p:spPr>
          <a:xfrm>
            <a:off x="5606742" y="2042665"/>
            <a:ext cx="6574373" cy="277267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Gradient Entropy for Patient  1 for T1weighted and T2 weights plots"/>
          <p:cNvSpPr txBox="1"/>
          <p:nvPr>
            <p:ph type="title"/>
          </p:nvPr>
        </p:nvSpPr>
        <p:spPr>
          <a:xfrm>
            <a:off x="205682" y="355962"/>
            <a:ext cx="10515601" cy="1325564"/>
          </a:xfrm>
          <a:prstGeom prst="rect">
            <a:avLst/>
          </a:prstGeom>
        </p:spPr>
        <p:txBody>
          <a:bodyPr/>
          <a:lstStyle/>
          <a:p>
            <a:pPr/>
            <a:r>
              <a:t>Gradient Entropy for Patient  1 for T1weighted and T2 weights plots</a:t>
            </a:r>
          </a:p>
        </p:txBody>
      </p:sp>
      <p:pic>
        <p:nvPicPr>
          <p:cNvPr id="136" name="pasted-movie.png" descr="pasted-movie.png"/>
          <p:cNvPicPr>
            <a:picLocks noChangeAspect="1"/>
          </p:cNvPicPr>
          <p:nvPr/>
        </p:nvPicPr>
        <p:blipFill>
          <a:blip r:embed="rId2">
            <a:extLst/>
          </a:blip>
          <a:stretch>
            <a:fillRect/>
          </a:stretch>
        </p:blipFill>
        <p:spPr>
          <a:xfrm>
            <a:off x="7585644" y="1678301"/>
            <a:ext cx="3726609" cy="2223155"/>
          </a:xfrm>
          <a:prstGeom prst="rect">
            <a:avLst/>
          </a:prstGeom>
          <a:ln w="12700">
            <a:miter lim="400000"/>
          </a:ln>
        </p:spPr>
      </p:pic>
      <p:pic>
        <p:nvPicPr>
          <p:cNvPr id="137" name="pasted-movie.png" descr="pasted-movie.png"/>
          <p:cNvPicPr>
            <a:picLocks noChangeAspect="1"/>
          </p:cNvPicPr>
          <p:nvPr/>
        </p:nvPicPr>
        <p:blipFill>
          <a:blip r:embed="rId3">
            <a:extLst/>
          </a:blip>
          <a:stretch>
            <a:fillRect/>
          </a:stretch>
        </p:blipFill>
        <p:spPr>
          <a:xfrm>
            <a:off x="7585644" y="4039550"/>
            <a:ext cx="3726610" cy="2223155"/>
          </a:xfrm>
          <a:prstGeom prst="rect">
            <a:avLst/>
          </a:prstGeom>
          <a:ln w="12700">
            <a:miter lim="400000"/>
          </a:ln>
        </p:spPr>
      </p:pic>
      <p:sp>
        <p:nvSpPr>
          <p:cNvPr id="138" name="T1Weighted Gradient Entropy (Patient 1):…"/>
          <p:cNvSpPr txBox="1"/>
          <p:nvPr>
            <p:ph type="body" sz="half" idx="1"/>
          </p:nvPr>
        </p:nvSpPr>
        <p:spPr>
          <a:xfrm>
            <a:off x="334019" y="1614785"/>
            <a:ext cx="6944228" cy="4351339"/>
          </a:xfrm>
          <a:prstGeom prst="rect">
            <a:avLst/>
          </a:prstGeom>
        </p:spPr>
        <p:txBody>
          <a:bodyPr/>
          <a:lstStyle/>
          <a:p>
            <a:pPr marL="91437" indent="-91437" defTabSz="365760">
              <a:spcBef>
                <a:spcPts val="400"/>
              </a:spcBef>
              <a:defRPr b="1" sz="1120" u="sng"/>
            </a:pPr>
            <a:r>
              <a:t>T1Weighted Gradient Entropy (Patient 1):</a:t>
            </a:r>
          </a:p>
          <a:p>
            <a:pPr marL="91437" indent="-91437" defTabSz="365760">
              <a:spcBef>
                <a:spcPts val="400"/>
              </a:spcBef>
              <a:defRPr sz="1120"/>
            </a:pPr>
            <a:r>
              <a:t>1. Higher Gradient Entropy at Low (B0):</a:t>
            </a:r>
          </a:p>
          <a:p>
            <a:pPr lvl="1" marL="274313" indent="-91437" defTabSz="365760">
              <a:spcBef>
                <a:spcPts val="400"/>
              </a:spcBef>
              <a:defRPr sz="1120"/>
            </a:pPr>
            <a:r>
              <a:t>Gradient entropy values are highest at (B0 = 0.5T), with Cerebrospinal Fluid (CSF) showing the maximum entropy (~60), followed by Gray Matter (GM) (~40) and White Matter (WM) (~30).</a:t>
            </a:r>
          </a:p>
          <a:p>
            <a:pPr lvl="1" marL="274313" indent="-91437" defTabSz="365760">
              <a:spcBef>
                <a:spcPts val="400"/>
              </a:spcBef>
              <a:defRPr sz="1120"/>
            </a:pPr>
            <a:r>
              <a:t>This indicates higher randomness and variability in intensity gradients at lower magnetic field strengths.</a:t>
            </a:r>
          </a:p>
          <a:p>
            <a:pPr marL="91437" indent="-91437" defTabSz="365760">
              <a:spcBef>
                <a:spcPts val="400"/>
              </a:spcBef>
              <a:defRPr sz="1120"/>
            </a:pPr>
            <a:r>
              <a:t>2. Sharp Decline in Entropy with Increasing (B0):</a:t>
            </a:r>
          </a:p>
          <a:p>
            <a:pPr lvl="1" marL="274313" indent="-91437" defTabSz="365760">
              <a:spcBef>
                <a:spcPts val="400"/>
              </a:spcBef>
              <a:defRPr sz="1120"/>
            </a:pPr>
            <a:r>
              <a:t>As (B0) increases, gradient entropy decreases rapidly, stabilizing beyond (B0 = 3T). For (B0  5T), all tissue types exhibit entropy values close to zero, suggesting minimal variability and sharper edges.</a:t>
            </a:r>
          </a:p>
          <a:p>
            <a:pPr marL="91437" indent="-91437" defTabSz="365760">
              <a:spcBef>
                <a:spcPts val="400"/>
              </a:spcBef>
              <a:defRPr sz="1120"/>
            </a:pPr>
            <a:r>
              <a:t>3. CSF Dominance in Entropy:</a:t>
            </a:r>
          </a:p>
          <a:p>
            <a:pPr lvl="1" marL="274313" indent="-91437" defTabSz="365760">
              <a:spcBef>
                <a:spcPts val="400"/>
              </a:spcBef>
              <a:defRPr sz="1120"/>
            </a:pPr>
            <a:r>
              <a:t>CSF consistently shows higher gradient entropy compared to WM and GM, reflecting its higher sensitivity to noise and lowfield variability.</a:t>
            </a:r>
          </a:p>
          <a:p>
            <a:pPr marL="91437" indent="-91437" defTabSz="365760">
              <a:spcBef>
                <a:spcPts val="400"/>
              </a:spcBef>
              <a:defRPr b="1" sz="1120" u="sng"/>
            </a:pPr>
            <a:r>
              <a:t>T2Weighted Gradient Entropy (Patient 1):</a:t>
            </a:r>
          </a:p>
          <a:p>
            <a:pPr marL="91437" indent="-91437" defTabSz="365760">
              <a:spcBef>
                <a:spcPts val="400"/>
              </a:spcBef>
              <a:defRPr sz="1120"/>
            </a:pPr>
            <a:r>
              <a:t>1. Entropy Trends Similar to T1Weighted:</a:t>
            </a:r>
          </a:p>
          <a:p>
            <a:pPr marL="91437" indent="-91437" defTabSz="365760">
              <a:spcBef>
                <a:spcPts val="400"/>
              </a:spcBef>
              <a:defRPr sz="1120"/>
            </a:pPr>
            <a:r>
              <a:t>    Like T1weighted imaging, gradient entropy is highest at (B0 = 0.5T) and decreases sharply as (B0) increases.</a:t>
            </a:r>
          </a:p>
          <a:p>
            <a:pPr marL="91437" indent="-91437" defTabSz="365760">
              <a:spcBef>
                <a:spcPts val="400"/>
              </a:spcBef>
              <a:defRPr sz="1120"/>
            </a:pPr>
            <a:r>
              <a:t>    CSF shows the highest entropy (~35), followed by GM (~20) and WM (~10) at (B0 = 0.5T).</a:t>
            </a:r>
          </a:p>
          <a:p>
            <a:pPr marL="91437" indent="-91437" defTabSz="365760">
              <a:spcBef>
                <a:spcPts val="400"/>
              </a:spcBef>
              <a:defRPr sz="1120"/>
            </a:pPr>
            <a:r>
              <a:t>2. Lower Overall Entropy Compared to T1Weighted:</a:t>
            </a:r>
          </a:p>
          <a:p>
            <a:pPr lvl="1" marL="274313" indent="-91437" defTabSz="365760">
              <a:spcBef>
                <a:spcPts val="400"/>
              </a:spcBef>
              <a:defRPr sz="1120"/>
            </a:pPr>
            <a:r>
              <a:t>T2weighted images exhibit lower gradient entropy values across all (B0) levels, reflecting their increased sensitivity to magnetic susceptibility effects, which leads to sharper edges and reduced randomness.</a:t>
            </a:r>
          </a:p>
          <a:p>
            <a:pPr marL="91437" indent="-91437" defTabSz="365760">
              <a:spcBef>
                <a:spcPts val="400"/>
              </a:spcBef>
              <a:defRPr sz="1120"/>
            </a:pPr>
            <a:r>
              <a:t>3. Stabilization Beyond (B0 = 3T)</a:t>
            </a:r>
          </a:p>
          <a:p>
            <a:pPr lvl="1" marL="274313" indent="-91437" defTabSz="365760">
              <a:spcBef>
                <a:spcPts val="400"/>
              </a:spcBef>
              <a:defRPr sz="1120"/>
            </a:pPr>
            <a:r>
              <a:t>Similar to T1weighted images, entropy stabilizes around zero for (B0  5T), indicating uniform edge definition and minimal gradient variability.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1Weighted Gradient Entropy:…"/>
          <p:cNvSpPr txBox="1"/>
          <p:nvPr>
            <p:ph type="body" sz="half" idx="1"/>
          </p:nvPr>
        </p:nvSpPr>
        <p:spPr>
          <a:xfrm>
            <a:off x="251517" y="1596452"/>
            <a:ext cx="6205860" cy="4559814"/>
          </a:xfrm>
          <a:prstGeom prst="rect">
            <a:avLst/>
          </a:prstGeom>
        </p:spPr>
        <p:txBody>
          <a:bodyPr/>
          <a:lstStyle/>
          <a:p>
            <a:pPr marL="91437" indent="-91437" defTabSz="365760">
              <a:spcBef>
                <a:spcPts val="400"/>
              </a:spcBef>
              <a:defRPr b="1" i="1" sz="1120" u="sng"/>
            </a:pPr>
            <a:r>
              <a:t>T1Weighted Gradient Entropy:</a:t>
            </a:r>
          </a:p>
          <a:p>
            <a:pPr marL="91437" indent="-91437" defTabSz="365760">
              <a:spcBef>
                <a:spcPts val="400"/>
              </a:spcBef>
              <a:defRPr sz="1120"/>
            </a:pPr>
            <a:r>
              <a:t>1. High Entropy at Low Magnetic Field Strengths:</a:t>
            </a:r>
          </a:p>
          <a:p>
            <a:pPr lvl="1" marL="274313" indent="-91437" defTabSz="365760">
              <a:spcBef>
                <a:spcPts val="400"/>
              </a:spcBef>
              <a:defRPr sz="1120"/>
            </a:pPr>
            <a:r>
              <a:t>At ( B0 = 0.5T ), gradient entropy is the highest for Cerebrospinal Fluid (CSF) (~80), followed by Gray Matter (GM) (~40) and White Matter (WM) (~30). This indicates greater randomness and less defined edges at lower field strengths.</a:t>
            </a:r>
          </a:p>
          <a:p>
            <a:pPr marL="91437" indent="-91437" defTabSz="365760">
              <a:spcBef>
                <a:spcPts val="400"/>
              </a:spcBef>
              <a:defRPr sz="1120"/>
            </a:pPr>
            <a:r>
              <a:t>2. Rapid Decline with Increasing ( B0 ):</a:t>
            </a:r>
          </a:p>
          <a:p>
            <a:pPr lvl="1" marL="274313" indent="-91437" defTabSz="365760">
              <a:spcBef>
                <a:spcPts val="400"/>
              </a:spcBef>
              <a:defRPr sz="1120"/>
            </a:pPr>
            <a:r>
              <a:t>Gradient entropy decreases sharply as ( B0 ) increases, with values stabilizing beyond ( B0 = 3T ). For ( B0 &gt;= 5T ), entropy is nearly constant, suggesting improved edge clarity and reduced noise.</a:t>
            </a:r>
          </a:p>
          <a:p>
            <a:pPr marL="91437" indent="-91437" defTabSz="365760">
              <a:spcBef>
                <a:spcPts val="400"/>
              </a:spcBef>
              <a:defRPr sz="1120"/>
            </a:pPr>
            <a:r>
              <a:t>3. CSF Dominates Entropy Values:</a:t>
            </a:r>
          </a:p>
          <a:p>
            <a:pPr lvl="1" marL="274313" indent="-91437" defTabSz="365760">
              <a:spcBef>
                <a:spcPts val="400"/>
              </a:spcBef>
              <a:defRPr sz="1120"/>
            </a:pPr>
            <a:r>
              <a:t>Across all field strengths, CSF consistently exhibits higher entropy compared to GM and WM, highlighting its sensitivity to noise and lowfield effects.</a:t>
            </a:r>
          </a:p>
          <a:p>
            <a:pPr marL="91437" indent="-91437" defTabSz="365760">
              <a:spcBef>
                <a:spcPts val="400"/>
              </a:spcBef>
              <a:defRPr sz="1120"/>
            </a:pPr>
          </a:p>
          <a:p>
            <a:pPr marL="91437" indent="-91437" defTabSz="365760">
              <a:spcBef>
                <a:spcPts val="400"/>
              </a:spcBef>
              <a:defRPr b="1" i="1" sz="1120" u="sng"/>
            </a:pPr>
            <a:r>
              <a:t> T2Weighted Gradient Entropy:</a:t>
            </a:r>
          </a:p>
          <a:p>
            <a:pPr marL="91437" indent="-91437" defTabSz="365760">
              <a:spcBef>
                <a:spcPts val="400"/>
              </a:spcBef>
              <a:defRPr sz="1120"/>
            </a:pPr>
            <a:r>
              <a:t>1. Similar Trends but Lower Entropy:</a:t>
            </a:r>
          </a:p>
          <a:p>
            <a:pPr lvl="1" marL="274313" indent="-91437" defTabSz="365760">
              <a:spcBef>
                <a:spcPts val="400"/>
              </a:spcBef>
              <a:defRPr sz="1120"/>
            </a:pPr>
            <a:r>
              <a:t>he gradient entropy at ( B0 = 0.5T ) is lower than in T1weighted imaging, with CSF (~30), GM (~20), and WM (~10). This indicates better edge definition and less gradient variability in T2weighted images.</a:t>
            </a:r>
          </a:p>
          <a:p>
            <a:pPr marL="91437" indent="-91437" defTabSz="365760">
              <a:spcBef>
                <a:spcPts val="400"/>
              </a:spcBef>
              <a:defRPr sz="1120"/>
            </a:pPr>
            <a:r>
              <a:t>2. Stabilization Beyond ( B0 = 3T ):</a:t>
            </a:r>
          </a:p>
          <a:p>
            <a:pPr lvl="1" marL="274313" indent="-91437" defTabSz="365760">
              <a:spcBef>
                <a:spcPts val="400"/>
              </a:spcBef>
              <a:defRPr sz="1120"/>
            </a:pPr>
            <a:r>
              <a:t>Similar to T1weighted imaging, gradient entropy stabilizes at higher field strengths, with values approaching zero for ( B0 &gt;= 5T ), reflecting sharp and consistent edge definitions.</a:t>
            </a:r>
          </a:p>
          <a:p>
            <a:pPr marL="91437" indent="-91437" defTabSz="365760">
              <a:spcBef>
                <a:spcPts val="400"/>
              </a:spcBef>
              <a:defRPr sz="1120"/>
            </a:pPr>
            <a:r>
              <a:t>3. Impact of Magnetic Field Strengths:</a:t>
            </a:r>
          </a:p>
          <a:p>
            <a:pPr lvl="1" marL="274313" indent="-91437" defTabSz="365760">
              <a:spcBef>
                <a:spcPts val="400"/>
              </a:spcBef>
              <a:defRPr sz="1120"/>
            </a:pPr>
            <a:r>
              <a:t>Higher magnetic field strengths significantly reduce gradient entropy across all tissues</a:t>
            </a: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r>
              <a:t> Key Comparative Insights:</a:t>
            </a:r>
          </a:p>
          <a:p>
            <a:pPr marL="91437" indent="-91437" defTabSz="365760">
              <a:spcBef>
                <a:spcPts val="400"/>
              </a:spcBef>
              <a:defRPr sz="1120"/>
            </a:pPr>
            <a:r>
              <a:t> T1 vs T2Weighted Imaging:</a:t>
            </a:r>
          </a:p>
          <a:p>
            <a:pPr marL="91437" indent="-91437" defTabSz="365760">
              <a:spcBef>
                <a:spcPts val="400"/>
              </a:spcBef>
              <a:defRPr sz="1120"/>
            </a:pPr>
            <a:r>
              <a:t>   T1weighted images exhibit higher entropy overall, especially at low field strengths, due to greater noise sensitivity.</a:t>
            </a:r>
          </a:p>
          <a:p>
            <a:pPr marL="91437" indent="-91437" defTabSz="365760">
              <a:spcBef>
                <a:spcPts val="400"/>
              </a:spcBef>
              <a:defRPr sz="1120"/>
            </a:pPr>
            <a:r>
              <a:t>   T2weighted imaging produces sharper edges and lower gradient variability across all field strengths.</a:t>
            </a:r>
          </a:p>
          <a:p>
            <a:pPr marL="91437" indent="-91437" defTabSz="365760">
              <a:spcBef>
                <a:spcPts val="400"/>
              </a:spcBef>
              <a:defRPr sz="1120"/>
            </a:pPr>
            <a:r>
              <a:t>  </a:t>
            </a:r>
          </a:p>
          <a:p>
            <a:pPr marL="91437" indent="-91437" defTabSz="365760">
              <a:spcBef>
                <a:spcPts val="400"/>
              </a:spcBef>
              <a:defRPr sz="1120"/>
            </a:pPr>
            <a:r>
              <a:t> Magnetic Field Strength Effect:</a:t>
            </a:r>
          </a:p>
          <a:p>
            <a:pPr marL="91437" indent="-91437" defTabSz="365760">
              <a:spcBef>
                <a:spcPts val="400"/>
              </a:spcBef>
              <a:defRPr sz="1120"/>
            </a:pPr>
            <a:r>
              <a:t>   In both modalities, gradient entropy stabilizes beyond ( B0 = 3T ), demonstrating the superiority of highfield MRI in enhancing edge clarity and reducing gradient randomness.</a:t>
            </a:r>
          </a:p>
          <a:p>
            <a:pPr marL="91437" indent="-91437" defTabSz="365760">
              <a:spcBef>
                <a:spcPts val="400"/>
              </a:spcBef>
              <a:defRPr sz="1120"/>
            </a:pPr>
          </a:p>
          <a:p>
            <a:pPr marL="91437" indent="-91437" defTabSz="365760">
              <a:spcBef>
                <a:spcPts val="400"/>
              </a:spcBef>
              <a:defRPr sz="1120"/>
            </a:pPr>
            <a:r>
              <a:t>These insights highlight the role of gradient entropy in quantifying image sharpness and the advantages of higher magnetic field strengths for improving MRI quality.</a:t>
            </a:r>
          </a:p>
        </p:txBody>
      </p:sp>
      <p:sp>
        <p:nvSpPr>
          <p:cNvPr id="141" name="Gradient Entropy for Patient  2 for T1weighted and T2 weights plots"/>
          <p:cNvSpPr txBox="1"/>
          <p:nvPr>
            <p:ph type="title"/>
          </p:nvPr>
        </p:nvSpPr>
        <p:spPr>
          <a:xfrm>
            <a:off x="205682" y="245959"/>
            <a:ext cx="10515601" cy="1325564"/>
          </a:xfrm>
          <a:prstGeom prst="rect">
            <a:avLst/>
          </a:prstGeom>
        </p:spPr>
        <p:txBody>
          <a:bodyPr/>
          <a:lstStyle/>
          <a:p>
            <a:pPr/>
            <a:r>
              <a:t>Gradient Entropy for Patient  2 for T1weighted and T2 weights plots</a:t>
            </a:r>
          </a:p>
        </p:txBody>
      </p:sp>
      <p:pic>
        <p:nvPicPr>
          <p:cNvPr id="142" name="pasted-movie.png" descr="pasted-movie.png"/>
          <p:cNvPicPr>
            <a:picLocks noChangeAspect="1"/>
          </p:cNvPicPr>
          <p:nvPr/>
        </p:nvPicPr>
        <p:blipFill>
          <a:blip r:embed="rId2">
            <a:extLst/>
          </a:blip>
          <a:stretch>
            <a:fillRect/>
          </a:stretch>
        </p:blipFill>
        <p:spPr>
          <a:xfrm>
            <a:off x="7222744" y="1496350"/>
            <a:ext cx="4208679" cy="2510739"/>
          </a:xfrm>
          <a:prstGeom prst="rect">
            <a:avLst/>
          </a:prstGeom>
          <a:ln w="12700">
            <a:miter lim="400000"/>
          </a:ln>
        </p:spPr>
      </p:pic>
      <p:pic>
        <p:nvPicPr>
          <p:cNvPr id="143" name="pasted-movie.png" descr="pasted-movie.png"/>
          <p:cNvPicPr>
            <a:picLocks noChangeAspect="1"/>
          </p:cNvPicPr>
          <p:nvPr/>
        </p:nvPicPr>
        <p:blipFill>
          <a:blip r:embed="rId3">
            <a:extLst/>
          </a:blip>
          <a:stretch>
            <a:fillRect/>
          </a:stretch>
        </p:blipFill>
        <p:spPr>
          <a:xfrm>
            <a:off x="7222744" y="3998919"/>
            <a:ext cx="4208680" cy="251073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rpness Profiling"/>
          <p:cNvSpPr txBox="1"/>
          <p:nvPr>
            <p:ph type="title"/>
          </p:nvPr>
        </p:nvSpPr>
        <p:spPr>
          <a:prstGeom prst="rect">
            <a:avLst/>
          </a:prstGeom>
        </p:spPr>
        <p:txBody>
          <a:bodyPr/>
          <a:lstStyle/>
          <a:p>
            <a:pPr/>
            <a:r>
              <a:t>Sharpness Profiling</a:t>
            </a:r>
          </a:p>
        </p:txBody>
      </p:sp>
      <p:sp>
        <p:nvSpPr>
          <p:cNvPr id="146" name="Sharpness Profile measures the clarity and definition of edges within an image, providing a quantitative representation of how sharpness changes across different regions or resolutions. It is calculated by evaluating the gradient magnitudes of an image, "/>
          <p:cNvSpPr txBox="1"/>
          <p:nvPr>
            <p:ph type="body" sz="half" idx="1"/>
          </p:nvPr>
        </p:nvSpPr>
        <p:spPr>
          <a:xfrm>
            <a:off x="432778" y="1477619"/>
            <a:ext cx="5118364" cy="4351339"/>
          </a:xfrm>
          <a:prstGeom prst="rect">
            <a:avLst/>
          </a:prstGeom>
        </p:spPr>
        <p:txBody>
          <a:bodyPr/>
          <a:lstStyle/>
          <a:p>
            <a:pPr marL="0" indent="0" defTabSz="457200">
              <a:lnSpc>
                <a:spcPct val="100000"/>
              </a:lnSpc>
              <a:spcBef>
                <a:spcPts val="1200"/>
              </a:spcBef>
              <a:buSzTx/>
              <a:buFontTx/>
              <a:buNone/>
              <a:defRPr sz="1200">
                <a:latin typeface="Times Roman"/>
                <a:ea typeface="Times Roman"/>
                <a:cs typeface="Times Roman"/>
                <a:sym typeface="Times Roman"/>
              </a:defRPr>
            </a:pPr>
            <a:r>
              <a:rPr b="1"/>
              <a:t>Sharpness Profile</a:t>
            </a:r>
            <a:r>
              <a:t> measures the clarity and definition of edges within an image, providing a quantitative representation of how sharpness changes across different regions or resolutions. It is calculated by evaluating the gradient magnitudes of an image, which indicate the intensity variations or edge strengths. The sharpness profile is derived by averaging these gradient magnitudes either across the entire image or within specific regions. Higher sharpness values correspond to welldefined edges and finer structural details, while lower values indicate blurring or loss of detail. This metric is particularly sensitive to image degradation caused by noise, resampling, or increased slice thickness.</a:t>
            </a:r>
          </a:p>
          <a:p>
            <a:pPr marL="0" indent="0" defTabSz="457200">
              <a:lnSpc>
                <a:spcPct val="100000"/>
              </a:lnSpc>
              <a:spcBef>
                <a:spcPts val="1200"/>
              </a:spcBef>
              <a:buSzTx/>
              <a:buFontTx/>
              <a:buNone/>
              <a:defRPr sz="1200">
                <a:latin typeface="Times Roman"/>
                <a:ea typeface="Times Roman"/>
                <a:cs typeface="Times Roman"/>
                <a:sym typeface="Times Roman"/>
              </a:defRPr>
            </a:pPr>
            <a:r>
              <a:rPr b="1"/>
              <a:t>Applications:</a:t>
            </a:r>
            <a:r>
              <a:t> The sharpness profile is widely used in MRI analysis to assess the impact of preprocessing techniques such as noise addition, resolution changes, and resampling. It helps quantify the loss of edge clarity due to increased slice thickness or lower inplane resolution. Clinically, sharpness profiles are crucial for evaluating the quality of diagnostic images, ensuring that anatomical structures are clearly distinguishable. Additionally, in imaging research, sharpness profiles aid in comparing different reconstruction algorithms and optimizing imaging parameters to preserve structural details critical for accurate analysis and diagnosis.</a:t>
            </a:r>
          </a:p>
        </p:txBody>
      </p:sp>
      <p:pic>
        <p:nvPicPr>
          <p:cNvPr id="147" name="Screenshot 2024-12-04 at 17.07.49.png" descr="Screenshot 2024-12-04 at 17.07.49.png"/>
          <p:cNvPicPr>
            <a:picLocks noChangeAspect="1"/>
          </p:cNvPicPr>
          <p:nvPr/>
        </p:nvPicPr>
        <p:blipFill>
          <a:blip r:embed="rId2">
            <a:extLst/>
          </a:blip>
          <a:stretch>
            <a:fillRect/>
          </a:stretch>
        </p:blipFill>
        <p:spPr>
          <a:xfrm>
            <a:off x="5980758" y="1510686"/>
            <a:ext cx="7315836" cy="428520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1Weighted Sharpness:…"/>
          <p:cNvSpPr txBox="1"/>
          <p:nvPr>
            <p:ph type="body" sz="half" idx="1"/>
          </p:nvPr>
        </p:nvSpPr>
        <p:spPr>
          <a:xfrm>
            <a:off x="205682" y="1279727"/>
            <a:ext cx="4734606" cy="4631396"/>
          </a:xfrm>
          <a:prstGeom prst="rect">
            <a:avLst/>
          </a:prstGeom>
        </p:spPr>
        <p:txBody>
          <a:bodyPr/>
          <a:lstStyle/>
          <a:p>
            <a:pPr marL="91437" indent="-91437" defTabSz="365760">
              <a:spcBef>
                <a:spcPts val="400"/>
              </a:spcBef>
              <a:defRPr b="1" i="1" sz="1120" u="sng"/>
            </a:pPr>
            <a:r>
              <a:t> T1Weighted Sharpness:</a:t>
            </a:r>
          </a:p>
          <a:p>
            <a:pPr marL="91437" indent="-91437" defTabSz="365760">
              <a:spcBef>
                <a:spcPts val="400"/>
              </a:spcBef>
              <a:defRPr sz="1120"/>
            </a:pPr>
            <a:r>
              <a:t>1. Sharpness Peaks at ( B0 = 3T ):</a:t>
            </a:r>
          </a:p>
          <a:p>
            <a:pPr lvl="1" marL="274313" indent="-91437" defTabSz="365760">
              <a:spcBef>
                <a:spcPts val="400"/>
              </a:spcBef>
              <a:defRPr sz="1120"/>
            </a:pPr>
            <a:r>
              <a:t>The sharpness shows a significant spike at ( B0 = 3T ), reaching a value of approximately 2000.</a:t>
            </a:r>
          </a:p>
          <a:p>
            <a:pPr lvl="1" marL="274313" indent="-91437" defTabSz="365760">
              <a:spcBef>
                <a:spcPts val="400"/>
              </a:spcBef>
              <a:defRPr sz="1120"/>
            </a:pPr>
            <a:r>
              <a:t>This indicates optimal contrast and edge clarity between CSF and WM at this magnetic field strength.</a:t>
            </a:r>
          </a:p>
          <a:p>
            <a:pPr marL="91437" indent="-91437" defTabSz="365760">
              <a:spcBef>
                <a:spcPts val="400"/>
              </a:spcBef>
              <a:defRPr sz="1120"/>
            </a:pPr>
            <a:r>
              <a:t>2. Low Sharpness Beyond ( B0 = 3T ):</a:t>
            </a:r>
          </a:p>
          <a:p>
            <a:pPr lvl="1" marL="274313" indent="-91437" defTabSz="365760">
              <a:spcBef>
                <a:spcPts val="400"/>
              </a:spcBef>
              <a:defRPr sz="1120"/>
            </a:pPr>
            <a:r>
              <a:t>Sharpness drops to nearzero values for ( B0 &gt; 3T ), suggesting reduced edge definition between CSF and WM at higher field strengths.</a:t>
            </a:r>
          </a:p>
          <a:p>
            <a:pPr lvl="1" marL="274313" indent="-91437" defTabSz="365760">
              <a:spcBef>
                <a:spcPts val="400"/>
              </a:spcBef>
              <a:defRPr sz="1120"/>
            </a:pPr>
            <a:r>
              <a:t>This could be due to signal saturation or reduced gradient contrast at higher magnetic fields.</a:t>
            </a:r>
          </a:p>
          <a:p>
            <a:pPr marL="91437" indent="-91437" defTabSz="365760">
              <a:spcBef>
                <a:spcPts val="400"/>
              </a:spcBef>
              <a:defRPr sz="1120"/>
            </a:pPr>
            <a:r>
              <a:t>3. Steep Rise at ( B0 = 8T ):</a:t>
            </a:r>
          </a:p>
          <a:p>
            <a:pPr lvl="1" marL="274313" indent="-91437" defTabSz="365760">
              <a:spcBef>
                <a:spcPts val="400"/>
              </a:spcBef>
              <a:defRPr sz="1120"/>
            </a:pPr>
            <a:r>
              <a:t>At ( B0 = 8T ), there is another sharp increase in sharpness, reaching approximately 4000, which might reflect high signal contrast due to extreme field strength.</a:t>
            </a:r>
          </a:p>
          <a:p>
            <a:pPr marL="91437" indent="-91437" defTabSz="365760">
              <a:spcBef>
                <a:spcPts val="400"/>
              </a:spcBef>
              <a:defRPr b="1" i="1" sz="1120" u="sng"/>
            </a:pPr>
            <a:r>
              <a:t>T2Weighted Sharpness:</a:t>
            </a:r>
          </a:p>
          <a:p>
            <a:pPr marL="91437" indent="-91437" defTabSz="365760">
              <a:spcBef>
                <a:spcPts val="400"/>
              </a:spcBef>
              <a:defRPr sz="1120"/>
            </a:pPr>
            <a:r>
              <a:t>1. Peak Sharpness at ( B0 = 6T ):</a:t>
            </a:r>
          </a:p>
          <a:p>
            <a:pPr lvl="1" marL="274313" indent="-91437" defTabSz="365760">
              <a:spcBef>
                <a:spcPts val="400"/>
              </a:spcBef>
              <a:defRPr sz="1120"/>
            </a:pPr>
            <a:r>
              <a:t>The sharpness for T2weighted imaging peaks significantly at ( B0 = 6T ), reaching a value of approximately 14,000, indicating optimal edge clarity and contrast at this field strength.</a:t>
            </a:r>
          </a:p>
          <a:p>
            <a:pPr marL="91437" indent="-91437" defTabSz="365760">
              <a:spcBef>
                <a:spcPts val="400"/>
              </a:spcBef>
              <a:defRPr sz="1120"/>
            </a:pPr>
            <a:r>
              <a:t>2. Low Sharpness at Intermediate ( B0 ):</a:t>
            </a:r>
          </a:p>
          <a:p>
            <a:pPr lvl="1" marL="274313" indent="-91437" defTabSz="365760">
              <a:spcBef>
                <a:spcPts val="400"/>
              </a:spcBef>
              <a:defRPr sz="1120"/>
            </a:pPr>
            <a:r>
              <a:t>Sharpness values remain close to zero for ( B0 ) between 2T and 5T, showing reduced contrast and edge definition for intermediate field strengths.</a:t>
            </a:r>
          </a:p>
          <a:p>
            <a:pPr marL="91437" indent="-91437" defTabSz="365760">
              <a:spcBef>
                <a:spcPts val="400"/>
              </a:spcBef>
              <a:defRPr sz="1120"/>
            </a:pPr>
          </a:p>
          <a:p>
            <a:pPr marL="91437" indent="-91437" defTabSz="365760">
              <a:spcBef>
                <a:spcPts val="400"/>
              </a:spcBef>
              <a:defRPr sz="1120"/>
            </a:pPr>
            <a:r>
              <a:t>3. Extreme Field Strength Effects:</a:t>
            </a:r>
          </a:p>
          <a:p>
            <a:pPr marL="91437" indent="-91437" defTabSz="365760">
              <a:spcBef>
                <a:spcPts val="400"/>
              </a:spcBef>
              <a:defRPr sz="1120"/>
            </a:pPr>
            <a:r>
              <a:t>    A smaller peak is observed around ( B0 = 2T ) (~4000), and another increase at ( B0 = 8T ), similar to T1weighted images, reflecting fielddependent contrast variability.</a:t>
            </a: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r>
              <a:t> Key Observations and Validation:</a:t>
            </a:r>
          </a:p>
          <a:p>
            <a:pPr marL="91437" indent="-91437" defTabSz="365760">
              <a:spcBef>
                <a:spcPts val="400"/>
              </a:spcBef>
              <a:defRPr sz="1120"/>
            </a:pPr>
            <a:r>
              <a:t> Correct Trends:</a:t>
            </a:r>
          </a:p>
          <a:p>
            <a:pPr marL="91437" indent="-91437" defTabSz="365760">
              <a:spcBef>
                <a:spcPts val="400"/>
              </a:spcBef>
              <a:defRPr sz="1120"/>
            </a:pPr>
            <a:r>
              <a:t>   The sharpness graphs show distinct peaks at specific magnetic field strengths for both T1 and T2weighted imaging, which aligns with fielddependent signal and contrast behavior.</a:t>
            </a:r>
          </a:p>
          <a:p>
            <a:pPr marL="91437" indent="-91437" defTabSz="365760">
              <a:spcBef>
                <a:spcPts val="400"/>
              </a:spcBef>
              <a:defRPr sz="1120"/>
            </a:pPr>
            <a:r>
              <a:t> T2Weighted Imaging Dominates:</a:t>
            </a:r>
          </a:p>
          <a:p>
            <a:pPr marL="91437" indent="-91437" defTabSz="365760">
              <a:spcBef>
                <a:spcPts val="400"/>
              </a:spcBef>
              <a:defRPr sz="1120"/>
            </a:pPr>
            <a:r>
              <a:t>   The higher peak sharpness values in T2weighted imaging (( B0 = 6T )) indicate its superior edge contrast and sensitivity for CSF vs WM boundary compared to T1weighted imaging.</a:t>
            </a:r>
          </a:p>
          <a:p>
            <a:pPr marL="91437" indent="-91437" defTabSz="365760">
              <a:spcBef>
                <a:spcPts val="400"/>
              </a:spcBef>
              <a:defRPr sz="1120"/>
            </a:pPr>
            <a:r>
              <a:t> Field Strength Dependency:</a:t>
            </a:r>
          </a:p>
          <a:p>
            <a:pPr marL="91437" indent="-91437" defTabSz="365760">
              <a:spcBef>
                <a:spcPts val="400"/>
              </a:spcBef>
              <a:defRPr sz="1120"/>
            </a:pPr>
            <a:r>
              <a:t>   Both modalities show sharpness variations based on magnetic field strength, reinforcing the role of ( B0 ) optimization in improving edge clarity and diagnostic quality.</a:t>
            </a:r>
          </a:p>
          <a:p>
            <a:pPr marL="91437" indent="-91437" defTabSz="365760">
              <a:spcBef>
                <a:spcPts val="400"/>
              </a:spcBef>
              <a:defRPr sz="1120"/>
            </a:pPr>
          </a:p>
          <a:p>
            <a:pPr marL="91437" indent="-91437" defTabSz="365760">
              <a:spcBef>
                <a:spcPts val="400"/>
              </a:spcBef>
              <a:defRPr sz="1120"/>
            </a:pPr>
            <a:r>
              <a:t>If these trends were expected based on your experimental setup and assumptions, the graphs appear correct. Let me know if you'd like to adjust or analyze further!</a:t>
            </a:r>
          </a:p>
        </p:txBody>
      </p:sp>
      <p:sp>
        <p:nvSpPr>
          <p:cNvPr id="150" name="Sharpness Vs Magnetic Field strengths for CSF to WM for Patient1 for T1weighted and T2 weights plots"/>
          <p:cNvSpPr txBox="1"/>
          <p:nvPr>
            <p:ph type="title"/>
          </p:nvPr>
        </p:nvSpPr>
        <p:spPr>
          <a:xfrm>
            <a:off x="132347" y="135956"/>
            <a:ext cx="10515601" cy="1325564"/>
          </a:xfrm>
          <a:prstGeom prst="rect">
            <a:avLst/>
          </a:prstGeom>
        </p:spPr>
        <p:txBody>
          <a:bodyPr/>
          <a:lstStyle>
            <a:lvl1pPr defTabSz="722376">
              <a:defRPr sz="3476"/>
            </a:lvl1pPr>
          </a:lstStyle>
          <a:p>
            <a:pPr/>
            <a:r>
              <a:t>Sharpness Vs Magnetic Field strengths for CSF to WM for Patient1 for T1weighted and T2 weights plots</a:t>
            </a:r>
          </a:p>
        </p:txBody>
      </p:sp>
      <p:pic>
        <p:nvPicPr>
          <p:cNvPr id="151" name="pasted-movie.png" descr="pasted-movie.png"/>
          <p:cNvPicPr>
            <a:picLocks noChangeAspect="1"/>
          </p:cNvPicPr>
          <p:nvPr/>
        </p:nvPicPr>
        <p:blipFill>
          <a:blip r:embed="rId2">
            <a:extLst/>
          </a:blip>
          <a:stretch>
            <a:fillRect/>
          </a:stretch>
        </p:blipFill>
        <p:spPr>
          <a:xfrm>
            <a:off x="6756778" y="1343205"/>
            <a:ext cx="4188798" cy="2498880"/>
          </a:xfrm>
          <a:prstGeom prst="rect">
            <a:avLst/>
          </a:prstGeom>
          <a:ln w="12700">
            <a:miter lim="400000"/>
          </a:ln>
        </p:spPr>
      </p:pic>
      <p:pic>
        <p:nvPicPr>
          <p:cNvPr id="152" name="pasted-movie.png" descr="pasted-movie.png"/>
          <p:cNvPicPr>
            <a:picLocks noChangeAspect="1"/>
          </p:cNvPicPr>
          <p:nvPr/>
        </p:nvPicPr>
        <p:blipFill>
          <a:blip r:embed="rId3">
            <a:extLst/>
          </a:blip>
          <a:stretch>
            <a:fillRect/>
          </a:stretch>
        </p:blipFill>
        <p:spPr>
          <a:xfrm>
            <a:off x="6756778" y="3872002"/>
            <a:ext cx="4188799" cy="249888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1Weighted Sharpness:…"/>
          <p:cNvSpPr txBox="1"/>
          <p:nvPr>
            <p:ph type="body" sz="half" idx="1"/>
          </p:nvPr>
        </p:nvSpPr>
        <p:spPr>
          <a:xfrm>
            <a:off x="251517" y="1486449"/>
            <a:ext cx="4970296" cy="4351338"/>
          </a:xfrm>
          <a:prstGeom prst="rect">
            <a:avLst/>
          </a:prstGeom>
        </p:spPr>
        <p:txBody>
          <a:bodyPr/>
          <a:lstStyle/>
          <a:p>
            <a:pPr marL="91437" indent="-91437" defTabSz="365760">
              <a:spcBef>
                <a:spcPts val="400"/>
              </a:spcBef>
              <a:defRPr b="1" i="1" sz="1120" u="sng"/>
            </a:pPr>
            <a:r>
              <a:t>T1Weighted Sharpness:</a:t>
            </a:r>
          </a:p>
          <a:p>
            <a:pPr marL="91437" indent="-91437" defTabSz="365760">
              <a:spcBef>
                <a:spcPts val="400"/>
              </a:spcBef>
              <a:defRPr sz="1120"/>
            </a:pPr>
            <a:r>
              <a:t>1. Sharpness Peaks at ( B0 = 7T ):</a:t>
            </a:r>
          </a:p>
          <a:p>
            <a:pPr lvl="1" marL="274313" indent="-91437" defTabSz="365760">
              <a:spcBef>
                <a:spcPts val="400"/>
              </a:spcBef>
              <a:defRPr sz="1120"/>
            </a:pPr>
            <a:r>
              <a:t>A significant spike in sharpness is observed at ( B0 = 7T ), reaching approximately 4000, indicating maximum edge clarity and contrast between CSF and WM at this field strength.</a:t>
            </a:r>
          </a:p>
          <a:p>
            <a:pPr marL="91437" indent="-91437" defTabSz="365760">
              <a:spcBef>
                <a:spcPts val="400"/>
              </a:spcBef>
              <a:defRPr sz="1120"/>
            </a:pPr>
            <a:r>
              <a:t>2. Intermediate Peaks at Lower ( B0 ):</a:t>
            </a:r>
          </a:p>
          <a:p>
            <a:pPr lvl="1" marL="274313" indent="-91437" defTabSz="365760">
              <a:spcBef>
                <a:spcPts val="400"/>
              </a:spcBef>
              <a:defRPr sz="1120"/>
            </a:pPr>
            <a:r>
              <a:t>There are noticeable smaller peaks at ( B0 = 2T ) (~1000) and ( B0 = 3T ) (~2000), suggesting moderately high sharpness in intermediate field strengths.</a:t>
            </a:r>
          </a:p>
          <a:p>
            <a:pPr marL="91437" indent="-91437" defTabSz="365760">
              <a:spcBef>
                <a:spcPts val="400"/>
              </a:spcBef>
              <a:defRPr sz="1120"/>
            </a:pPr>
            <a:r>
              <a:t>3. Minimal Sharpness Beyond Peaks:</a:t>
            </a:r>
          </a:p>
          <a:p>
            <a:pPr lvl="1" marL="274313" indent="-91437" defTabSz="365760">
              <a:spcBef>
                <a:spcPts val="400"/>
              </a:spcBef>
              <a:defRPr sz="1120"/>
            </a:pPr>
            <a:r>
              <a:t>For field strengths outside the identified peaks, sharpness remains close to zero, implying reduced edge definition and lower contrast between CSF and WM.</a:t>
            </a:r>
          </a:p>
          <a:p>
            <a:pPr marL="91437" indent="-91437" defTabSz="365760">
              <a:spcBef>
                <a:spcPts val="400"/>
              </a:spcBef>
              <a:defRPr b="1" i="1" sz="1120" u="sng"/>
            </a:pPr>
            <a:r>
              <a:t> T2Weighted Sharpness:</a:t>
            </a:r>
          </a:p>
          <a:p>
            <a:pPr marL="91437" indent="-91437" defTabSz="365760">
              <a:spcBef>
                <a:spcPts val="400"/>
              </a:spcBef>
              <a:defRPr sz="1120"/>
            </a:pPr>
            <a:r>
              <a:t>1. Fluctuating Sharpness Values:</a:t>
            </a:r>
          </a:p>
          <a:p>
            <a:pPr lvl="1" marL="274313" indent="-91437" defTabSz="365760">
              <a:spcBef>
                <a:spcPts val="400"/>
              </a:spcBef>
              <a:defRPr sz="1120"/>
            </a:pPr>
            <a:r>
              <a:t>Sharpness values fluctuate between positive and negative values, reflecting inconsistent edge clarity between CSF and WM for different field strengths.At ( B0 = 6T ), a sharp dip is observed (below 80), indicating poor or reversed gradient contrast at this field strength.</a:t>
            </a:r>
          </a:p>
          <a:p>
            <a:pPr marL="91437" indent="-91437" defTabSz="365760">
              <a:spcBef>
                <a:spcPts val="400"/>
              </a:spcBef>
              <a:defRPr sz="1120"/>
            </a:pPr>
            <a:r>
              <a:t>2. Peak Sharpness at ( B0 = 7T ):</a:t>
            </a:r>
          </a:p>
          <a:p>
            <a:pPr lvl="1" marL="274313" indent="-91437" defTabSz="365760">
              <a:spcBef>
                <a:spcPts val="400"/>
              </a:spcBef>
              <a:defRPr sz="1120"/>
            </a:pPr>
            <a:r>
              <a:t>Similar to T1weighted imaging, sharpness peaks around ( B0 = 7T ) (~40), indicating improved edge clarity and contrast at high magnetic fields.</a:t>
            </a:r>
          </a:p>
          <a:p>
            <a:pPr marL="91437" indent="-91437" defTabSz="365760">
              <a:spcBef>
                <a:spcPts val="400"/>
              </a:spcBef>
              <a:defRPr sz="1120"/>
            </a:pPr>
          </a:p>
          <a:p>
            <a:pPr marL="91437" indent="-91437" defTabSz="365760">
              <a:spcBef>
                <a:spcPts val="400"/>
              </a:spcBef>
              <a:defRPr sz="1120"/>
            </a:pPr>
            <a:r>
              <a:t>3. Lower Stability at Low ( B0 ):</a:t>
            </a:r>
          </a:p>
          <a:p>
            <a:pPr marL="91437" indent="-91437" defTabSz="365760">
              <a:spcBef>
                <a:spcPts val="400"/>
              </a:spcBef>
              <a:defRPr sz="1120"/>
            </a:pPr>
            <a:r>
              <a:t>    At lower magnetic fields (( B0 leq 3T )), sharpness values are relatively inconsistent and close to zero, reflecting less reliable contrast at these field strengths.</a:t>
            </a: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p>
          <a:p>
            <a:pPr marL="91437" indent="-91437" defTabSz="365760">
              <a:spcBef>
                <a:spcPts val="400"/>
              </a:spcBef>
              <a:defRPr sz="1120"/>
            </a:pPr>
            <a:r>
              <a:t> Key Observations:</a:t>
            </a:r>
          </a:p>
          <a:p>
            <a:pPr marL="91437" indent="-91437" defTabSz="365760">
              <a:spcBef>
                <a:spcPts val="400"/>
              </a:spcBef>
              <a:defRPr sz="1120"/>
            </a:pPr>
            <a:r>
              <a:t> T1 vs T2Weighted Sharpness:</a:t>
            </a:r>
          </a:p>
          <a:p>
            <a:pPr marL="91437" indent="-91437" defTabSz="365760">
              <a:spcBef>
                <a:spcPts val="400"/>
              </a:spcBef>
              <a:defRPr sz="1120"/>
            </a:pPr>
            <a:r>
              <a:t>   T1weighted imaging shows a more stable and prominent peak in sharpness compared to the fluctuating behavior in T2weighted imaging.</a:t>
            </a:r>
          </a:p>
          <a:p>
            <a:pPr marL="91437" indent="-91437" defTabSz="365760">
              <a:spcBef>
                <a:spcPts val="400"/>
              </a:spcBef>
              <a:defRPr sz="1120"/>
            </a:pPr>
            <a:r>
              <a:t>   T2weighted imaging exhibits sharper and more erratic variations in edge clarity due to higher sensitivity to susceptibility effects.</a:t>
            </a:r>
          </a:p>
          <a:p>
            <a:pPr marL="91437" indent="-91437" defTabSz="365760">
              <a:spcBef>
                <a:spcPts val="400"/>
              </a:spcBef>
              <a:defRPr sz="1120"/>
            </a:pPr>
          </a:p>
          <a:p>
            <a:pPr marL="91437" indent="-91437" defTabSz="365760">
              <a:spcBef>
                <a:spcPts val="400"/>
              </a:spcBef>
              <a:defRPr sz="1120"/>
            </a:pPr>
            <a:r>
              <a:t> Field Strength Dependency:</a:t>
            </a:r>
          </a:p>
          <a:p>
            <a:pPr marL="91437" indent="-91437" defTabSz="365760">
              <a:spcBef>
                <a:spcPts val="400"/>
              </a:spcBef>
              <a:defRPr sz="1120"/>
            </a:pPr>
            <a:r>
              <a:t>   For both modalities, optimal sharpness is observed at higher magnetic fields (( B0 = 7T )), emphasizing the advantage of highfield MRI for edge definition between CSF and WM.</a:t>
            </a:r>
          </a:p>
          <a:p>
            <a:pPr marL="91437" indent="-91437" defTabSz="365760">
              <a:spcBef>
                <a:spcPts val="400"/>
              </a:spcBef>
              <a:defRPr sz="1120"/>
            </a:pPr>
          </a:p>
          <a:p>
            <a:pPr marL="91437" indent="-91437" defTabSz="365760">
              <a:spcBef>
                <a:spcPts val="400"/>
              </a:spcBef>
              <a:defRPr sz="1120"/>
            </a:pPr>
            <a:r>
              <a:t>These insights indicate the need for careful optimization of magnetic field strengths to achieve maximal sharpness and edge clarity in imaging CSF vs WM boundaries. Let me know if you need further refinements!</a:t>
            </a:r>
          </a:p>
        </p:txBody>
      </p:sp>
      <p:sp>
        <p:nvSpPr>
          <p:cNvPr id="155" name="Sharpness Vs Magnetic Field strengths for CSF to WM for Patient2 for T1weighted and T2 weights plots"/>
          <p:cNvSpPr txBox="1"/>
          <p:nvPr>
            <p:ph type="title"/>
          </p:nvPr>
        </p:nvSpPr>
        <p:spPr>
          <a:xfrm>
            <a:off x="214849" y="181790"/>
            <a:ext cx="10515601" cy="1325564"/>
          </a:xfrm>
          <a:prstGeom prst="rect">
            <a:avLst/>
          </a:prstGeom>
        </p:spPr>
        <p:txBody>
          <a:bodyPr/>
          <a:lstStyle>
            <a:lvl1pPr defTabSz="722376">
              <a:defRPr sz="3476"/>
            </a:lvl1pPr>
          </a:lstStyle>
          <a:p>
            <a:pPr/>
            <a:r>
              <a:t>Sharpness Vs Magnetic Field strengths for CSF to WM for Patient2 for T1weighted and T2 weights plots</a:t>
            </a:r>
          </a:p>
        </p:txBody>
      </p:sp>
      <p:pic>
        <p:nvPicPr>
          <p:cNvPr id="156" name="pasted-movie.png" descr="pasted-movie.png"/>
          <p:cNvPicPr>
            <a:picLocks noChangeAspect="1"/>
          </p:cNvPicPr>
          <p:nvPr/>
        </p:nvPicPr>
        <p:blipFill>
          <a:blip r:embed="rId2">
            <a:extLst/>
          </a:blip>
          <a:stretch>
            <a:fillRect/>
          </a:stretch>
        </p:blipFill>
        <p:spPr>
          <a:xfrm>
            <a:off x="6670928" y="1283760"/>
            <a:ext cx="4260370" cy="2541576"/>
          </a:xfrm>
          <a:prstGeom prst="rect">
            <a:avLst/>
          </a:prstGeom>
          <a:ln w="12700">
            <a:miter lim="400000"/>
          </a:ln>
        </p:spPr>
      </p:pic>
      <p:pic>
        <p:nvPicPr>
          <p:cNvPr id="157" name="pasted-movie.png" descr="pasted-movie.png"/>
          <p:cNvPicPr>
            <a:picLocks noChangeAspect="1"/>
          </p:cNvPicPr>
          <p:nvPr/>
        </p:nvPicPr>
        <p:blipFill>
          <a:blip r:embed="rId3">
            <a:extLst/>
          </a:blip>
          <a:stretch>
            <a:fillRect/>
          </a:stretch>
        </p:blipFill>
        <p:spPr>
          <a:xfrm>
            <a:off x="6693655" y="3619355"/>
            <a:ext cx="4214914" cy="251445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hallenges faced"/>
          <p:cNvSpPr txBox="1"/>
          <p:nvPr>
            <p:ph type="title"/>
          </p:nvPr>
        </p:nvSpPr>
        <p:spPr>
          <a:xfrm>
            <a:off x="453189" y="209291"/>
            <a:ext cx="10515601" cy="1325564"/>
          </a:xfrm>
          <a:prstGeom prst="rect">
            <a:avLst/>
          </a:prstGeom>
        </p:spPr>
        <p:txBody>
          <a:bodyPr/>
          <a:lstStyle/>
          <a:p>
            <a:pPr/>
            <a:r>
              <a:t>Challenges faced</a:t>
            </a:r>
          </a:p>
        </p:txBody>
      </p:sp>
      <p:sp>
        <p:nvSpPr>
          <p:cNvPr id="160" name="Conversion of Seconds to Milliseconds.…"/>
          <p:cNvSpPr txBox="1"/>
          <p:nvPr>
            <p:ph type="body" idx="1"/>
          </p:nvPr>
        </p:nvSpPr>
        <p:spPr>
          <a:xfrm>
            <a:off x="453189" y="1253331"/>
            <a:ext cx="10515601" cy="4351338"/>
          </a:xfrm>
          <a:prstGeom prst="rect">
            <a:avLst/>
          </a:prstGeom>
        </p:spPr>
        <p:txBody>
          <a:bodyPr/>
          <a:lstStyle/>
          <a:p>
            <a:pPr>
              <a:defRPr sz="2000">
                <a:latin typeface="Times New Roman"/>
                <a:ea typeface="Times New Roman"/>
                <a:cs typeface="Times New Roman"/>
                <a:sym typeface="Times New Roman"/>
              </a:defRPr>
            </a:pPr>
            <a:r>
              <a:t>Conversion of Seconds to Milliseconds.</a:t>
            </a:r>
          </a:p>
          <a:p>
            <a:pPr lvl="1" marL="685782" indent="-228593">
              <a:defRPr sz="2000">
                <a:latin typeface="Times New Roman"/>
                <a:ea typeface="Times New Roman"/>
                <a:cs typeface="Times New Roman"/>
                <a:sym typeface="Times New Roman"/>
              </a:defRPr>
            </a:pPr>
            <a:r>
              <a:t>All time-related variables were standardized to milliseconds across the project to ensure uniformity.</a:t>
            </a:r>
          </a:p>
          <a:p>
            <a:pPr>
              <a:defRPr sz="2000">
                <a:latin typeface="Times New Roman"/>
                <a:ea typeface="Times New Roman"/>
                <a:cs typeface="Times New Roman"/>
                <a:sym typeface="Times New Roman"/>
              </a:defRPr>
            </a:pPr>
            <a:r>
              <a:t>Image Normalization for SNR and Noisy SI Maps:</a:t>
            </a:r>
          </a:p>
          <a:p>
            <a:pPr lvl="1" marL="685782" indent="-228593">
              <a:defRPr sz="2000">
                <a:latin typeface="+mn-lt"/>
                <a:ea typeface="+mn-ea"/>
                <a:cs typeface="+mn-cs"/>
                <a:sym typeface="Calibri"/>
              </a:defRPr>
            </a:pPr>
            <a:r>
              <a:t>normalized_image = ((image - image.min()) / (image.max() - image.min())) * (new_max - new_min) + new_min</a:t>
            </a:r>
          </a:p>
          <a:p>
            <a:pPr>
              <a:defRPr sz="2000">
                <a:latin typeface="Times New Roman"/>
                <a:ea typeface="Times New Roman"/>
                <a:cs typeface="Times New Roman"/>
                <a:sym typeface="Times New Roman"/>
              </a:defRPr>
            </a:pPr>
            <a:r>
              <a:t>Handling Sharpness Computation for Complex Boundaries.</a:t>
            </a:r>
          </a:p>
          <a:p>
            <a:pPr>
              <a:defRPr sz="2000">
                <a:latin typeface="Times New Roman"/>
                <a:ea typeface="Times New Roman"/>
                <a:cs typeface="Times New Roman"/>
                <a:sym typeface="Times New Roman"/>
              </a:defRPr>
            </a:pPr>
            <a:r>
              <a:t>Contrast adjustments.</a:t>
            </a:r>
          </a:p>
        </p:txBody>
      </p:sp>
      <p:pic>
        <p:nvPicPr>
          <p:cNvPr id="161" name="pasted-movie.png" descr="pasted-movie.png"/>
          <p:cNvPicPr>
            <a:picLocks noChangeAspect="1"/>
          </p:cNvPicPr>
          <p:nvPr/>
        </p:nvPicPr>
        <p:blipFill>
          <a:blip r:embed="rId2">
            <a:extLst/>
          </a:blip>
          <a:stretch>
            <a:fillRect/>
          </a:stretch>
        </p:blipFill>
        <p:spPr>
          <a:xfrm>
            <a:off x="5084346" y="3810861"/>
            <a:ext cx="5980124" cy="172978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Signal Acquisition"/>
          <p:cNvSpPr txBox="1"/>
          <p:nvPr>
            <p:ph type="title"/>
          </p:nvPr>
        </p:nvSpPr>
        <p:spPr>
          <a:xfrm>
            <a:off x="838200" y="146386"/>
            <a:ext cx="10515600" cy="1325564"/>
          </a:xfrm>
          <a:prstGeom prst="rect">
            <a:avLst/>
          </a:prstGeom>
        </p:spPr>
        <p:txBody>
          <a:bodyPr/>
          <a:lstStyle/>
          <a:p>
            <a:pPr/>
            <a:r>
              <a:t>Signal Acquisition</a:t>
            </a:r>
          </a:p>
        </p:txBody>
      </p:sp>
      <p:sp>
        <p:nvSpPr>
          <p:cNvPr id="46" name="The Signal Acquisition phase is a critical component of the MRI image synthesis project. It focuses on simulating T1weighted and T2weighted MRI images using prepared data and assessing how various imaging parameters influence the MRI signals of different"/>
          <p:cNvSpPr txBox="1"/>
          <p:nvPr>
            <p:ph type="body" idx="1"/>
          </p:nvPr>
        </p:nvSpPr>
        <p:spPr>
          <a:prstGeom prst="rect">
            <a:avLst/>
          </a:prstGeom>
        </p:spPr>
        <p:txBody>
          <a:bodyPr/>
          <a:lstStyle>
            <a:lvl1pPr>
              <a:defRPr sz="2000"/>
            </a:lvl1pPr>
          </a:lstStyle>
          <a:p>
            <a:pPr/>
            <a:r>
              <a:t>The Signal Acquisition phase is a critical component of the MRI image synthesis project. It focuses on simulating T1weighted and T2weighted MRI images using prepared data and assessing how various imaging parameters influence the MRI signals of different brain tissues. This phase utilizes calculated relaxation times and SignaltoNoise Ratio (SNR) under various magnetic field strengths to derive practical insights into optimizing MRI protocols.</a:t>
            </a:r>
          </a:p>
        </p:txBody>
      </p:sp>
      <p:pic>
        <p:nvPicPr>
          <p:cNvPr id="47" name="pasted-movie.png" descr="pasted-movie.png"/>
          <p:cNvPicPr>
            <a:picLocks noChangeAspect="1"/>
          </p:cNvPicPr>
          <p:nvPr/>
        </p:nvPicPr>
        <p:blipFill>
          <a:blip r:embed="rId2">
            <a:extLst/>
          </a:blip>
          <a:stretch>
            <a:fillRect/>
          </a:stretch>
        </p:blipFill>
        <p:spPr>
          <a:xfrm>
            <a:off x="4806510" y="3331695"/>
            <a:ext cx="6092955" cy="302341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Thank You"/>
          <p:cNvSpPr txBox="1"/>
          <p:nvPr>
            <p:ph type="ctrTitle"/>
          </p:nvPr>
        </p:nvSpPr>
        <p:spPr>
          <a:prstGeom prst="rect">
            <a:avLst/>
          </a:prstGeom>
        </p:spPr>
        <p:txBody>
          <a:bodyPr/>
          <a:lstStyle/>
          <a:p>
            <a:pPr/>
            <a:r>
              <a:t>Thank You</a:t>
            </a:r>
          </a:p>
        </p:txBody>
      </p:sp>
      <p:sp>
        <p:nvSpPr>
          <p:cNvPr id="164"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SNR Calculation"/>
          <p:cNvSpPr txBox="1"/>
          <p:nvPr>
            <p:ph type="title"/>
          </p:nvPr>
        </p:nvSpPr>
        <p:spPr>
          <a:prstGeom prst="rect">
            <a:avLst/>
          </a:prstGeom>
        </p:spPr>
        <p:txBody>
          <a:bodyPr/>
          <a:lstStyle/>
          <a:p>
            <a:pPr/>
            <a:r>
              <a:t>SNR Calculation</a:t>
            </a:r>
          </a:p>
        </p:txBody>
      </p:sp>
      <p:pic>
        <p:nvPicPr>
          <p:cNvPr id="50" name="Screenshot 2024-12-04 at 15.31.14.png" descr="Screenshot 2024-12-04 at 15.31.14.png"/>
          <p:cNvPicPr>
            <a:picLocks noChangeAspect="1"/>
          </p:cNvPicPr>
          <p:nvPr/>
        </p:nvPicPr>
        <p:blipFill>
          <a:blip r:embed="rId2">
            <a:extLst/>
          </a:blip>
          <a:stretch>
            <a:fillRect/>
          </a:stretch>
        </p:blipFill>
        <p:spPr>
          <a:xfrm>
            <a:off x="947773" y="1976794"/>
            <a:ext cx="7690461" cy="1916911"/>
          </a:xfrm>
          <a:prstGeom prst="rect">
            <a:avLst/>
          </a:prstGeom>
          <a:ln w="12700">
            <a:miter lim="400000"/>
          </a:ln>
        </p:spPr>
      </p:pic>
      <p:sp>
        <p:nvSpPr>
          <p:cNvPr id="51" name="Where,…"/>
          <p:cNvSpPr txBox="1"/>
          <p:nvPr/>
        </p:nvSpPr>
        <p:spPr>
          <a:xfrm>
            <a:off x="3141715" y="3879202"/>
            <a:ext cx="2627447" cy="5694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r>
              <a:t>Where, </a:t>
            </a:r>
          </a:p>
          <a:p>
            <a: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4">
                <a:latin typeface="Arial"/>
                <a:ea typeface="Arial"/>
                <a:cs typeface="Arial"/>
                <a:sym typeface="Arial"/>
              </a:defRPr>
            </a:pPr>
            <a:r>
              <a:rPr b="1" sz="1200"/>
              <a:t>T1 </a:t>
            </a:r>
            <a:r>
              <a:rPr sz="1200"/>
              <a:t>r</a:t>
            </a:r>
            <a:r>
              <a:t>elaxation time of a tissue in seconds</a:t>
            </a:r>
          </a:p>
        </p:txBody>
      </p:sp>
      <p:pic>
        <p:nvPicPr>
          <p:cNvPr id="52" name="Screenshot 2024-12-04 at 15.33.56.png" descr="Screenshot 2024-12-04 at 15.33.56.png"/>
          <p:cNvPicPr>
            <a:picLocks noChangeAspect="1"/>
          </p:cNvPicPr>
          <p:nvPr/>
        </p:nvPicPr>
        <p:blipFill>
          <a:blip r:embed="rId3">
            <a:extLst/>
          </a:blip>
          <a:stretch>
            <a:fillRect/>
          </a:stretch>
        </p:blipFill>
        <p:spPr>
          <a:xfrm>
            <a:off x="962986" y="3484558"/>
            <a:ext cx="7458363" cy="1122376"/>
          </a:xfrm>
          <a:prstGeom prst="rect">
            <a:avLst/>
          </a:prstGeom>
          <a:ln w="12700">
            <a:miter lim="400000"/>
          </a:ln>
        </p:spPr>
      </p:pic>
      <p:pic>
        <p:nvPicPr>
          <p:cNvPr id="53" name="Screenshot 2024-12-04 at 15.34.27.png" descr="Screenshot 2024-12-04 at 15.34.27.png"/>
          <p:cNvPicPr>
            <a:picLocks noChangeAspect="1"/>
          </p:cNvPicPr>
          <p:nvPr/>
        </p:nvPicPr>
        <p:blipFill>
          <a:blip r:embed="rId4">
            <a:extLst/>
          </a:blip>
          <a:stretch>
            <a:fillRect/>
          </a:stretch>
        </p:blipFill>
        <p:spPr>
          <a:xfrm>
            <a:off x="838593" y="4764327"/>
            <a:ext cx="8686801" cy="13208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 name="Screenshot 2024-12-04 at 15.35.00.png" descr="Screenshot 2024-12-04 at 15.35.00.png"/>
          <p:cNvPicPr>
            <a:picLocks noChangeAspect="1"/>
          </p:cNvPicPr>
          <p:nvPr/>
        </p:nvPicPr>
        <p:blipFill>
          <a:blip r:embed="rId2">
            <a:extLst/>
          </a:blip>
          <a:stretch>
            <a:fillRect/>
          </a:stretch>
        </p:blipFill>
        <p:spPr>
          <a:xfrm>
            <a:off x="449686" y="1210526"/>
            <a:ext cx="8094944" cy="1026823"/>
          </a:xfrm>
          <a:prstGeom prst="rect">
            <a:avLst/>
          </a:prstGeom>
          <a:ln w="12700">
            <a:miter lim="400000"/>
          </a:ln>
        </p:spPr>
      </p:pic>
      <p:pic>
        <p:nvPicPr>
          <p:cNvPr id="56" name="Screenshot 2024-12-04 at 15.35.16.png" descr="Screenshot 2024-12-04 at 15.35.16.png"/>
          <p:cNvPicPr>
            <a:picLocks noChangeAspect="1"/>
          </p:cNvPicPr>
          <p:nvPr/>
        </p:nvPicPr>
        <p:blipFill>
          <a:blip r:embed="rId3">
            <a:extLst/>
          </a:blip>
          <a:stretch>
            <a:fillRect/>
          </a:stretch>
        </p:blipFill>
        <p:spPr>
          <a:xfrm>
            <a:off x="374468" y="2501841"/>
            <a:ext cx="8094944" cy="341999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1. T2Weighted Imaging:…"/>
          <p:cNvSpPr txBox="1"/>
          <p:nvPr>
            <p:ph type="body" sz="half" idx="1"/>
          </p:nvPr>
        </p:nvSpPr>
        <p:spPr>
          <a:xfrm>
            <a:off x="645694" y="771429"/>
            <a:ext cx="4762000" cy="5315142"/>
          </a:xfrm>
          <a:prstGeom prst="rect">
            <a:avLst/>
          </a:prstGeom>
        </p:spPr>
        <p:txBody>
          <a:bodyPr/>
          <a:lstStyle/>
          <a:p>
            <a:pPr marL="128012" indent="-128012" defTabSz="512063">
              <a:spcBef>
                <a:spcPts val="500"/>
              </a:spcBef>
              <a:defRPr sz="1568"/>
            </a:pPr>
            <a:r>
              <a:t>1. T2Weighted Imaging:   </a:t>
            </a:r>
          </a:p>
          <a:p>
            <a:pPr lvl="1" marL="384038" indent="-128012" defTabSz="512063">
              <a:spcBef>
                <a:spcPts val="500"/>
              </a:spcBef>
              <a:defRPr sz="1568"/>
            </a:pPr>
            <a:r>
              <a:t>   SNR increases significantly with higher magnetic field strength (B0), with CSF showing the highest values due to its long relaxation times.</a:t>
            </a:r>
          </a:p>
          <a:p>
            <a:pPr marL="128012" indent="-128012" defTabSz="512063">
              <a:spcBef>
                <a:spcPts val="500"/>
              </a:spcBef>
              <a:defRPr sz="1568"/>
            </a:pPr>
            <a:r>
              <a:t>2. T1Weighted Imaging:  </a:t>
            </a:r>
          </a:p>
          <a:p>
            <a:pPr lvl="1" marL="384038" indent="-128012" defTabSz="512063">
              <a:spcBef>
                <a:spcPts val="500"/>
              </a:spcBef>
              <a:defRPr sz="1568"/>
            </a:pPr>
            <a:r>
              <a:t>   SNR remains relatively stable across the B0 range, with White Matter (WM) consistently having the highest SNR among tissues.</a:t>
            </a:r>
          </a:p>
          <a:p>
            <a:pPr marL="128012" indent="-128012" defTabSz="512063">
              <a:spcBef>
                <a:spcPts val="500"/>
              </a:spcBef>
              <a:defRPr sz="1568"/>
            </a:pPr>
            <a:r>
              <a:t>3. White Matter (WM):  </a:t>
            </a:r>
          </a:p>
          <a:p>
            <a:pPr lvl="1" marL="384038" indent="-128012" defTabSz="512063">
              <a:spcBef>
                <a:spcPts val="500"/>
              </a:spcBef>
              <a:defRPr sz="1568"/>
            </a:pPr>
            <a:r>
              <a:t>   Displays the highest SNR stability in T1weighted imaging and a steep SNR increase in T2weighted imaging at higher B0.</a:t>
            </a:r>
          </a:p>
          <a:p>
            <a:pPr marL="128012" indent="-128012" defTabSz="512063">
              <a:spcBef>
                <a:spcPts val="500"/>
              </a:spcBef>
              <a:defRPr sz="1568"/>
            </a:pPr>
            <a:r>
              <a:t>4. Cerebrospinal Fluid (CSF):  </a:t>
            </a:r>
          </a:p>
          <a:p>
            <a:pPr lvl="1" marL="384038" indent="-128012" defTabSz="512063">
              <a:spcBef>
                <a:spcPts val="500"/>
              </a:spcBef>
              <a:defRPr sz="1568"/>
            </a:pPr>
            <a:r>
              <a:t>   Shows the lowest SNR in T1weighted imaging but dominates in T2weighted imaging at higher magnetic fields.</a:t>
            </a:r>
          </a:p>
          <a:p>
            <a:pPr marL="128012" indent="-128012" defTabSz="512063">
              <a:spcBef>
                <a:spcPts val="500"/>
              </a:spcBef>
              <a:defRPr sz="1568"/>
            </a:pPr>
            <a:r>
              <a:t>5. Practical Implications:  </a:t>
            </a:r>
          </a:p>
          <a:p>
            <a:pPr lvl="1" marL="384038" indent="-128012" defTabSz="512063">
              <a:spcBef>
                <a:spcPts val="500"/>
              </a:spcBef>
              <a:defRPr sz="1568"/>
            </a:pPr>
            <a:r>
              <a:t>   T2weighted imaging benefits significantly from high B0 (e.g., 7T, 9T), while T1weighted imaging is more stable across varying field strengths.</a:t>
            </a:r>
          </a:p>
        </p:txBody>
      </p:sp>
      <p:sp>
        <p:nvSpPr>
          <p:cNvPr id="59" name="SNR vs B0 for WM, GM, and CSF in T1 and T2Weighted Imaging"/>
          <p:cNvSpPr txBox="1"/>
          <p:nvPr/>
        </p:nvSpPr>
        <p:spPr>
          <a:xfrm>
            <a:off x="785817" y="356543"/>
            <a:ext cx="810573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SNR vs B0 for WM, GM, and CSF in T1 and T2Weighted Imaging </a:t>
            </a:r>
          </a:p>
        </p:txBody>
      </p:sp>
      <p:pic>
        <p:nvPicPr>
          <p:cNvPr id="60" name="pasted-movie.png" descr="pasted-movie.png"/>
          <p:cNvPicPr>
            <a:picLocks noChangeAspect="1"/>
          </p:cNvPicPr>
          <p:nvPr/>
        </p:nvPicPr>
        <p:blipFill>
          <a:blip r:embed="rId2">
            <a:extLst/>
          </a:blip>
          <a:stretch>
            <a:fillRect/>
          </a:stretch>
        </p:blipFill>
        <p:spPr>
          <a:xfrm>
            <a:off x="5449537" y="1127177"/>
            <a:ext cx="6687462" cy="363984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Plotting T1, T2 star SNR valued plots for Patient1 and Patient2"/>
          <p:cNvSpPr txBox="1"/>
          <p:nvPr>
            <p:ph type="title"/>
          </p:nvPr>
        </p:nvSpPr>
        <p:spPr>
          <a:xfrm>
            <a:off x="444022" y="-154621"/>
            <a:ext cx="10515601" cy="1325564"/>
          </a:xfrm>
          <a:prstGeom prst="rect">
            <a:avLst/>
          </a:prstGeom>
        </p:spPr>
        <p:txBody>
          <a:bodyPr/>
          <a:lstStyle>
            <a:lvl1pPr>
              <a:defRPr sz="3000"/>
            </a:lvl1pPr>
          </a:lstStyle>
          <a:p>
            <a:pPr/>
            <a:r>
              <a:t>Plotting T1, T2 star SNR valued plots for Patient1 and Patient2</a:t>
            </a:r>
          </a:p>
        </p:txBody>
      </p:sp>
      <p:sp>
        <p:nvSpPr>
          <p:cNvPr id="63" name="T1 weighting in SNR maps highlights tissue contrast based on T1 relaxation times, which represent the time protons take to realign with the magnetic field after excitation. This technique emphasizes tissues with shorter T1 times, such as White Matter (WM"/>
          <p:cNvSpPr txBox="1"/>
          <p:nvPr>
            <p:ph type="body" sz="quarter" idx="1"/>
          </p:nvPr>
        </p:nvSpPr>
        <p:spPr>
          <a:xfrm>
            <a:off x="444022" y="2306888"/>
            <a:ext cx="5501440" cy="1904380"/>
          </a:xfrm>
          <a:prstGeom prst="rect">
            <a:avLst/>
          </a:prstGeom>
        </p:spPr>
        <p:txBody>
          <a:bodyPr/>
          <a:lstStyle>
            <a:lvl1pPr marL="0" indent="0" defTabSz="388620">
              <a:lnSpc>
                <a:spcPct val="100000"/>
              </a:lnSpc>
              <a:buSzTx/>
              <a:buFontTx/>
              <a:buNone/>
              <a:defRPr sz="1360">
                <a:latin typeface="Times Roman"/>
                <a:ea typeface="Times Roman"/>
                <a:cs typeface="Times Roman"/>
                <a:sym typeface="Times Roman"/>
              </a:defRPr>
            </a:lvl1pPr>
          </a:lstStyle>
          <a:p>
            <a:pPr/>
            <a:r>
              <a:t>T1 weighting in SNR maps highlights tissue contrast based on T1 relaxation times, which represent the time protons take to realign with the magnetic field after excitation. This technique emphasizes tissues with shorter T1 times, such as White Matter (WM), which appears brightest in T1weighted maps, followed by Gray Matter (GM), while Cerebrospinal Fluid (CSF) appears darkest due to its long T1 time. T1weighted imaging is widely used for anatomical brain imaging and detecting structural abnormalities, as it provides high tissue contrast to distinguish between WM and GM effectively.</a:t>
            </a:r>
          </a:p>
        </p:txBody>
      </p:sp>
      <p:pic>
        <p:nvPicPr>
          <p:cNvPr id="64" name="pasted-movie.png" descr="pasted-movie.png"/>
          <p:cNvPicPr>
            <a:picLocks noChangeAspect="1"/>
          </p:cNvPicPr>
          <p:nvPr/>
        </p:nvPicPr>
        <p:blipFill>
          <a:blip r:embed="rId2">
            <a:extLst/>
          </a:blip>
          <a:stretch>
            <a:fillRect/>
          </a:stretch>
        </p:blipFill>
        <p:spPr>
          <a:xfrm>
            <a:off x="6333557" y="500366"/>
            <a:ext cx="5648386" cy="5857268"/>
          </a:xfrm>
          <a:prstGeom prst="rect">
            <a:avLst/>
          </a:prstGeom>
          <a:ln w="12700">
            <a:miter lim="400000"/>
          </a:ln>
        </p:spPr>
      </p:pic>
      <p:sp>
        <p:nvSpPr>
          <p:cNvPr id="65" name="T1 weighted SNR plots for Patient  1"/>
          <p:cNvSpPr txBox="1"/>
          <p:nvPr/>
        </p:nvSpPr>
        <p:spPr>
          <a:xfrm>
            <a:off x="444022" y="823474"/>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sz="2400">
                <a:latin typeface="Trebuchet MS"/>
                <a:ea typeface="Trebuchet MS"/>
                <a:cs typeface="Trebuchet MS"/>
                <a:sym typeface="Trebuchet MS"/>
              </a:defRPr>
            </a:lvl1pPr>
          </a:lstStyle>
          <a:p>
            <a:pPr/>
            <a:r>
              <a:t>T1 weighted SNR plots for Patient  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 name="pasted-movie.png" descr="pasted-movie.png"/>
          <p:cNvPicPr>
            <a:picLocks noChangeAspect="1"/>
          </p:cNvPicPr>
          <p:nvPr/>
        </p:nvPicPr>
        <p:blipFill>
          <a:blip r:embed="rId2">
            <a:extLst/>
          </a:blip>
          <a:stretch>
            <a:fillRect/>
          </a:stretch>
        </p:blipFill>
        <p:spPr>
          <a:xfrm>
            <a:off x="6108261" y="265840"/>
            <a:ext cx="5701759" cy="5888749"/>
          </a:xfrm>
          <a:prstGeom prst="rect">
            <a:avLst/>
          </a:prstGeom>
          <a:ln w="12700">
            <a:miter lim="400000"/>
          </a:ln>
        </p:spPr>
      </p:pic>
      <p:sp>
        <p:nvSpPr>
          <p:cNvPr id="68" name="T2weighting in MRI emphasizes differences in transverse relaxation, combining natural T2 relaxation and dephazing caused by magnetic field inhomogeneities. It highlights tissues with longer T2 times, such as Cerebrospinal Fluid (CSF), which appear bright"/>
          <p:cNvSpPr txBox="1"/>
          <p:nvPr/>
        </p:nvSpPr>
        <p:spPr>
          <a:xfrm>
            <a:off x="691820" y="1319213"/>
            <a:ext cx="5151933" cy="47145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T2weighting in MRI emphasizes differences in transverse relaxation, combining natural T2 relaxation and dephazing caused by magnetic field inhomogeneities. It highlights tissues with longer T2 times, such as Cerebrospinal Fluid (CSF), which appear brighter, while tissues with shorter T2 times, like White Matter (WM), appear darker. T2weighted imaging is highly sensitive to subtle tissue changes, making it valuable for detecting abnormalities like microbleeds, iron deposits, or changes in blood oxygenation (used in functional MRI). This technique is particularly effective at higher magnetic field strengths (B0), providing enhanced tissue contrast and greater sensitivity for structural and functional imaging.</a:t>
            </a:r>
          </a:p>
        </p:txBody>
      </p:sp>
      <p:sp>
        <p:nvSpPr>
          <p:cNvPr id="69" name="T2 weighted SNR plots for Patient  1"/>
          <p:cNvSpPr txBox="1"/>
          <p:nvPr/>
        </p:nvSpPr>
        <p:spPr>
          <a:xfrm>
            <a:off x="618194" y="163456"/>
            <a:ext cx="10515601"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defRPr sz="2400">
                <a:latin typeface="Trebuchet MS"/>
                <a:ea typeface="Trebuchet MS"/>
                <a:cs typeface="Trebuchet MS"/>
                <a:sym typeface="Trebuchet MS"/>
              </a:defRPr>
            </a:lvl1pPr>
          </a:lstStyle>
          <a:p>
            <a:pPr/>
            <a:r>
              <a:t>T2 weighted SNR plots for Patient  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T1 weighted SNR plots for Patient  2"/>
          <p:cNvSpPr txBox="1"/>
          <p:nvPr>
            <p:ph type="title"/>
          </p:nvPr>
        </p:nvSpPr>
        <p:spPr>
          <a:xfrm>
            <a:off x="732672" y="-84050"/>
            <a:ext cx="7055198" cy="1325564"/>
          </a:xfrm>
          <a:prstGeom prst="rect">
            <a:avLst/>
          </a:prstGeom>
        </p:spPr>
        <p:txBody>
          <a:bodyPr/>
          <a:lstStyle>
            <a:lvl1pPr defTabSz="694944">
              <a:defRPr sz="3343"/>
            </a:lvl1pPr>
          </a:lstStyle>
          <a:p>
            <a:pPr/>
            <a:r>
              <a:t>T1 weighted SNR plots for Patient  2</a:t>
            </a:r>
          </a:p>
        </p:txBody>
      </p:sp>
      <p:sp>
        <p:nvSpPr>
          <p:cNvPr id="72" name="Steady SNR Increase with Magnetic Field Strength (B0):…"/>
          <p:cNvSpPr txBox="1"/>
          <p:nvPr>
            <p:ph type="body" sz="half" idx="1"/>
          </p:nvPr>
        </p:nvSpPr>
        <p:spPr>
          <a:xfrm>
            <a:off x="407676" y="1167086"/>
            <a:ext cx="5603352" cy="4644537"/>
          </a:xfrm>
          <a:prstGeom prst="rect">
            <a:avLst/>
          </a:prstGeom>
        </p:spPr>
        <p:txBody>
          <a:bodyPr/>
          <a:lstStyle/>
          <a:p>
            <a:pPr marL="457200" indent="-317500" defTabSz="457200">
              <a:lnSpc>
                <a:spcPct val="100000"/>
              </a:lnSpc>
              <a:spcBef>
                <a:spcPts val="1200"/>
              </a:spcBef>
              <a:buFont typeface="Times Roman"/>
              <a:buAutoNum type="arabicPeriod" startAt="1"/>
              <a:defRPr b="1" sz="1200">
                <a:latin typeface="Times Roman"/>
                <a:ea typeface="Times Roman"/>
                <a:cs typeface="Times Roman"/>
                <a:sym typeface="Times Roman"/>
              </a:defRPr>
            </a:pPr>
            <a:r>
              <a:t>Steady SNR Increase with Magnetic Field Strength (B0):</a:t>
            </a:r>
            <a:endParaRPr b="0"/>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Across all tissues (White Matter, Gray Matter, Cerebrospinal Fluid), the SNR progressively improves as the magnetic field strength increases from 0.5T to 9T.</a:t>
            </a:r>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White Matter (WM) shows the highest SNR values, followed by Gray Matter (GM), with Cerebrospinal Fluid (CSF) consistently lower.</a:t>
            </a:r>
          </a:p>
          <a:p>
            <a:pPr marL="457200" indent="-317500" defTabSz="457200">
              <a:lnSpc>
                <a:spcPct val="100000"/>
              </a:lnSpc>
              <a:spcBef>
                <a:spcPts val="1200"/>
              </a:spcBef>
              <a:buFont typeface="Times Roman"/>
              <a:buAutoNum type="arabicPeriod" startAt="2"/>
              <a:defRPr b="1" sz="1200">
                <a:latin typeface="Times Roman"/>
                <a:ea typeface="Times Roman"/>
                <a:cs typeface="Times Roman"/>
                <a:sym typeface="Times Roman"/>
              </a:defRPr>
            </a:pPr>
            <a:r>
              <a:t>Tissue Contrast Enhancement:</a:t>
            </a:r>
            <a:endParaRPr b="0"/>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Higher B0 values result in greater differentiation between WM, GM, and CSF, improving the visibility and separation of brain structures.</a:t>
            </a:r>
          </a:p>
          <a:p>
            <a:pPr marL="457200" indent="-317500" defTabSz="457200">
              <a:lnSpc>
                <a:spcPct val="100000"/>
              </a:lnSpc>
              <a:spcBef>
                <a:spcPts val="1200"/>
              </a:spcBef>
              <a:buFont typeface="Times Roman"/>
              <a:buAutoNum type="arabicPeriod" startAt="3"/>
              <a:defRPr b="1" sz="1200">
                <a:latin typeface="Times Roman"/>
                <a:ea typeface="Times Roman"/>
                <a:cs typeface="Times Roman"/>
                <a:sym typeface="Times Roman"/>
              </a:defRPr>
            </a:pPr>
            <a:r>
              <a:t>CSF's Minimal Contrast at Lower B0:</a:t>
            </a:r>
            <a:endParaRPr b="0"/>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At lower magnetic field strengths (e.g., 0.5T to 2T), CSF has a significantly lower SNR, making it less distinguishable. However, its SNR improves at higher fields.</a:t>
            </a:r>
          </a:p>
          <a:p>
            <a:pPr marL="457200" indent="-317500" defTabSz="457200">
              <a:lnSpc>
                <a:spcPct val="100000"/>
              </a:lnSpc>
              <a:spcBef>
                <a:spcPts val="1200"/>
              </a:spcBef>
              <a:buFont typeface="Times Roman"/>
              <a:buAutoNum type="arabicPeriod" startAt="4"/>
              <a:defRPr b="1" sz="1200">
                <a:latin typeface="Times Roman"/>
                <a:ea typeface="Times Roman"/>
                <a:cs typeface="Times Roman"/>
                <a:sym typeface="Times Roman"/>
              </a:defRPr>
            </a:pPr>
            <a:r>
              <a:t>White Matter Dominance:</a:t>
            </a:r>
            <a:endParaRPr b="0"/>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WM maintains consistently higher SNR values throughout the range, indicating strong signal stability and contrast in T1weighted imaging.</a:t>
            </a:r>
          </a:p>
          <a:p>
            <a:pPr marL="457200" indent="-317500" defTabSz="457200">
              <a:lnSpc>
                <a:spcPct val="100000"/>
              </a:lnSpc>
              <a:spcBef>
                <a:spcPts val="1200"/>
              </a:spcBef>
              <a:buFont typeface="Times Roman"/>
              <a:buAutoNum type="arabicPeriod" startAt="5"/>
              <a:defRPr b="1" sz="1200">
                <a:latin typeface="Times Roman"/>
                <a:ea typeface="Times Roman"/>
                <a:cs typeface="Times Roman"/>
                <a:sym typeface="Times Roman"/>
              </a:defRPr>
            </a:pPr>
            <a:r>
              <a:t>Optimal Imaging at High B0:</a:t>
            </a:r>
            <a:endParaRPr b="0"/>
          </a:p>
          <a:p>
            <a:pPr lvl="1" marL="914400" indent="-317500" defTabSz="457200">
              <a:lnSpc>
                <a:spcPct val="100000"/>
              </a:lnSpc>
              <a:spcBef>
                <a:spcPts val="0"/>
              </a:spcBef>
              <a:buFont typeface="Times Roman"/>
              <a:buChar char="◦"/>
              <a:defRPr sz="1200">
                <a:latin typeface="Times Roman"/>
                <a:ea typeface="Times Roman"/>
                <a:cs typeface="Times Roman"/>
                <a:sym typeface="Times Roman"/>
              </a:defRPr>
            </a:pPr>
            <a:r>
              <a:t>SNR values at B0 ≥ 6T highlight substantial improvements in image quality and tissue contrast, making highfield MRI particularly advantageous for detailed structural analysis.</a:t>
            </a:r>
          </a:p>
        </p:txBody>
      </p:sp>
      <p:pic>
        <p:nvPicPr>
          <p:cNvPr id="73" name="pasted-movie.png" descr="pasted-movie.png"/>
          <p:cNvPicPr>
            <a:picLocks noChangeAspect="1"/>
          </p:cNvPicPr>
          <p:nvPr/>
        </p:nvPicPr>
        <p:blipFill>
          <a:blip r:embed="rId2">
            <a:extLst/>
          </a:blip>
          <a:stretch>
            <a:fillRect/>
          </a:stretch>
        </p:blipFill>
        <p:spPr>
          <a:xfrm>
            <a:off x="6090479" y="584071"/>
            <a:ext cx="5603351" cy="581056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